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0.xml" ContentType="application/vnd.openxmlformats-officedocument.presentationml.notesSlide+xml"/>
  <Override PartName="/ppt/notesSlides/_rels/notesSlide10.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30.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media/image1.png" ContentType="image/png"/>
  <Override PartName="/ppt/media/image7.jpeg" ContentType="image/jpeg"/>
  <Override PartName="/ppt/media/image2.jpeg" ContentType="image/jpeg"/>
  <Override PartName="/ppt/media/image23.jpeg" ContentType="image/jpeg"/>
  <Override PartName="/ppt/media/image8.png" ContentType="image/png"/>
  <Override PartName="/ppt/media/image3.png" ContentType="image/png"/>
  <Override PartName="/ppt/media/image21.png" ContentType="image/png"/>
  <Override PartName="/ppt/media/image6.jpeg" ContentType="image/jpeg"/>
  <Override PartName="/ppt/media/image4.png" ContentType="image/png"/>
  <Override PartName="/ppt/media/image5.png" ContentType="image/png"/>
  <Override PartName="/ppt/media/image9.png" ContentType="image/png"/>
  <Override PartName="/ppt/media/image10.png" ContentType="image/png"/>
  <Override PartName="/ppt/media/image11.jpeg" ContentType="image/jpeg"/>
  <Override PartName="/ppt/media/image12.jpeg" ContentType="image/jpeg"/>
  <Override PartName="/ppt/media/image13.jpeg" ContentType="image/jpeg"/>
  <Override PartName="/ppt/media/image19.png" ContentType="image/png"/>
  <Override PartName="/ppt/media/image14.png" ContentType="image/png"/>
  <Override PartName="/ppt/media/image15.png" ContentType="image/png"/>
  <Override PartName="/ppt/media/image16.png" ContentType="image/png"/>
  <Override PartName="/ppt/media/image17.png" ContentType="image/png"/>
  <Override PartName="/ppt/media/image24.jpeg" ContentType="image/jpeg"/>
  <Override PartName="/ppt/media/image18.png" ContentType="image/png"/>
  <Override PartName="/ppt/media/image20.png" ContentType="image/png"/>
  <Override PartName="/ppt/media/image22.png" ContentType="image/png"/>
  <Override PartName="/ppt/media/image25.jpeg" ContentType="image/jpe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3D82AEFA-09AC-4406-9663-EA8E952B5B4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533520" y="764280"/>
            <a:ext cx="6703560" cy="3770280"/>
          </a:xfrm>
          <a:prstGeom prst="rect">
            <a:avLst/>
          </a:prstGeom>
          <a:ln w="0">
            <a:noFill/>
          </a:ln>
        </p:spPr>
      </p:sp>
      <p:sp>
        <p:nvSpPr>
          <p:cNvPr id="193" name="PlaceHolder 2"/>
          <p:cNvSpPr>
            <a:spLocks noGrp="1"/>
          </p:cNvSpPr>
          <p:nvPr>
            <p:ph type="body"/>
          </p:nvPr>
        </p:nvSpPr>
        <p:spPr>
          <a:xfrm>
            <a:off x="777240" y="4777560"/>
            <a:ext cx="6216480" cy="5620680"/>
          </a:xfrm>
          <a:prstGeom prst="rect">
            <a:avLst/>
          </a:prstGeom>
          <a:noFill/>
          <a:ln w="0">
            <a:noFill/>
          </a:ln>
        </p:spPr>
        <p:txBody>
          <a:bodyPr lIns="0" rIns="0" tIns="0" bIns="0" anchor="t">
            <a:noAutofit/>
          </a:bodyPr>
          <a:p>
            <a:pPr marL="216000" indent="-216000">
              <a:lnSpc>
                <a:spcPct val="100000"/>
              </a:lnSpc>
              <a:buNone/>
              <a:tabLst>
                <a:tab algn="l" pos="0"/>
              </a:tabLst>
            </a:pPr>
            <a:r>
              <a:rPr b="0" lang="en-US" sz="2640" spc="-1" strike="noStrike">
                <a:latin typeface="Arial"/>
              </a:rPr>
              <a:t>Any motives/reasons to lie?</a:t>
            </a:r>
            <a:br/>
            <a:br/>
            <a:r>
              <a:rPr b="0" lang="en-US" sz="2640" spc="-1" strike="noStrike">
                <a:latin typeface="Arial"/>
              </a:rPr>
              <a:t>These are the 3 things that motivate people to lie or harm others.</a:t>
            </a:r>
            <a:endParaRPr b="0" lang="en-US" sz="2640" spc="-1" strike="noStrike">
              <a:latin typeface="Arial"/>
            </a:endParaRPr>
          </a:p>
          <a:p>
            <a:pPr marL="216000" indent="-216000">
              <a:lnSpc>
                <a:spcPct val="100000"/>
              </a:lnSpc>
              <a:buNone/>
              <a:tabLst>
                <a:tab algn="l" pos="0"/>
              </a:tabLst>
            </a:pPr>
            <a:r>
              <a:rPr b="0" lang="en-US" sz="2640" spc="-1" strike="noStrike">
                <a:latin typeface="Arial"/>
              </a:rPr>
              <a:t>-</a:t>
            </a:r>
            <a:endParaRPr b="0" lang="en-US" sz="2640" spc="-1" strike="noStrike">
              <a:latin typeface="Arial"/>
            </a:endParaRPr>
          </a:p>
          <a:p>
            <a:pPr marL="216000" indent="-216000">
              <a:lnSpc>
                <a:spcPct val="100000"/>
              </a:lnSpc>
              <a:buNone/>
              <a:tabLst>
                <a:tab algn="l" pos="0"/>
              </a:tabLst>
            </a:pPr>
            <a:r>
              <a:rPr b="0" lang="en-US" sz="2640" spc="-1" strike="noStrike">
                <a:latin typeface="Arial"/>
              </a:rPr>
              <a:t>”</a:t>
            </a:r>
            <a:r>
              <a:rPr b="0" lang="en-US" sz="2640" spc="-1" strike="noStrike">
                <a:latin typeface="Arial"/>
              </a:rPr>
              <a:t>lack of motive” is a frequent way that defense attorneys make a case for their client’s innocence. The “Why” someone did something is important.</a:t>
            </a:r>
            <a:endParaRPr b="0" lang="en-US" sz="264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533520" y="764280"/>
            <a:ext cx="6703560" cy="3770280"/>
          </a:xfrm>
          <a:prstGeom prst="rect">
            <a:avLst/>
          </a:prstGeom>
          <a:ln w="0">
            <a:noFill/>
          </a:ln>
        </p:spPr>
      </p:sp>
      <p:sp>
        <p:nvSpPr>
          <p:cNvPr id="195"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533880" y="764280"/>
            <a:ext cx="6704280" cy="3771360"/>
          </a:xfrm>
          <a:prstGeom prst="rect">
            <a:avLst/>
          </a:prstGeom>
          <a:ln w="0">
            <a:noFill/>
          </a:ln>
        </p:spPr>
      </p:sp>
      <p:sp>
        <p:nvSpPr>
          <p:cNvPr id="19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lnSpc>
                <a:spcPct val="100000"/>
              </a:lnSpc>
              <a:buNone/>
              <a:tabLst>
                <a:tab algn="l" pos="0"/>
              </a:tabLst>
            </a:pPr>
            <a:r>
              <a:rPr b="0" lang="en-US" sz="2640" spc="-1" strike="noStrike">
                <a:latin typeface="Arial"/>
              </a:rPr>
              <a:t>Ancient accounts of both secular and non secular nature wrote about the activities of the apostles. None describe the apostles as men of material wealth.</a:t>
            </a:r>
            <a:endParaRPr b="0" lang="en-US" sz="264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533520" y="764280"/>
            <a:ext cx="6703560" cy="3770280"/>
          </a:xfrm>
          <a:prstGeom prst="rect">
            <a:avLst/>
          </a:prstGeom>
          <a:ln w="0">
            <a:noFill/>
          </a:ln>
        </p:spPr>
      </p:sp>
      <p:sp>
        <p:nvSpPr>
          <p:cNvPr id="199"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While it is true that there have been church leaders who have used their ministry as a means to take advantage of others in relationships, we see no evidence of that with the apostles.</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Someone can make claims about the gospel authors, but we must ask ourselves if the claims are evidentially reasonable instead of only focusing on what is possible.</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533520" y="764280"/>
            <a:ext cx="6703560" cy="3770280"/>
          </a:xfrm>
          <a:prstGeom prst="rect">
            <a:avLst/>
          </a:prstGeom>
          <a:ln w="0">
            <a:noFill/>
          </a:ln>
        </p:spPr>
      </p:sp>
      <p:sp>
        <p:nvSpPr>
          <p:cNvPr id="201"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Nonbiblical histories and writings of the apostles show that all but John were martyred for their testimony.</a:t>
            </a:r>
            <a:br/>
            <a:br/>
            <a:r>
              <a:rPr b="0" lang="en-US" sz="2000" spc="-1" strike="noStrike">
                <a:latin typeface="Arial"/>
              </a:rPr>
              <a:t>If power were the motive for the testimony about the risen Jesus, then the apostles would have simply recanted if in fact it was a lie and they were alive to know it was a lie.</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533520" y="764280"/>
            <a:ext cx="6703560" cy="3770280"/>
          </a:xfrm>
          <a:prstGeom prst="rect">
            <a:avLst/>
          </a:prstGeom>
          <a:ln w="0">
            <a:noFill/>
          </a:ln>
        </p:spPr>
      </p:sp>
      <p:sp>
        <p:nvSpPr>
          <p:cNvPr id="187" name="PlaceHolder 2"/>
          <p:cNvSpPr>
            <a:spLocks noGrp="1"/>
          </p:cNvSpPr>
          <p:nvPr>
            <p:ph type="body"/>
          </p:nvPr>
        </p:nvSpPr>
        <p:spPr>
          <a:xfrm>
            <a:off x="777240" y="4777560"/>
            <a:ext cx="6216480" cy="79322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went through:</a:t>
            </a:r>
            <a:b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1.)</a:t>
            </a:r>
            <a:endParaRPr b="0" lang="en-US" sz="2000" spc="-1" strike="noStrike">
              <a:latin typeface="Arial"/>
            </a:endParaRPr>
          </a:p>
          <a:p>
            <a:pPr marL="216000" indent="-216000">
              <a:lnSpc>
                <a:spcPct val="100000"/>
              </a:lnSpc>
              <a:buNone/>
              <a:tabLst>
                <a:tab algn="l" pos="0"/>
              </a:tabLst>
            </a:pPr>
            <a:r>
              <a:rPr b="0" lang="en-US" sz="2000" spc="-1" strike="noStrike">
                <a:latin typeface="Arial"/>
              </a:rPr>
              <a:t>Present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verified that the gospel writers were present during the time period they claimed to write about.</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2.)</a:t>
            </a:r>
            <a:endParaRPr b="0" lang="en-US" sz="2000" spc="-1" strike="noStrike">
              <a:latin typeface="Arial"/>
            </a:endParaRPr>
          </a:p>
          <a:p>
            <a:pPr marL="216000" indent="-216000">
              <a:lnSpc>
                <a:spcPct val="100000"/>
              </a:lnSpc>
              <a:buNone/>
              <a:tabLst>
                <a:tab algn="l" pos="0"/>
              </a:tabLst>
            </a:pPr>
            <a:r>
              <a:rPr b="0" lang="en-US" sz="2000" spc="-1" strike="noStrike">
                <a:latin typeface="Arial"/>
              </a:rPr>
              <a:t>corroborated</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saw internal and external corroboration(confirmations) of the claims the gospel writers made.</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3.)honest and accurate</a:t>
            </a:r>
            <a:endParaRPr b="0" lang="en-US" sz="2000" spc="-1" strike="noStrike">
              <a:latin typeface="Arial"/>
            </a:endParaRPr>
          </a:p>
          <a:p>
            <a:pPr marL="216000" indent="-216000">
              <a:lnSpc>
                <a:spcPct val="100000"/>
              </a:lnSpc>
              <a:buNone/>
              <a:tabLst>
                <a:tab algn="l" pos="0"/>
              </a:tabLst>
            </a:pPr>
            <a:r>
              <a:rPr b="0" lang="en-US" sz="2000" spc="-1" strike="noStrike">
                <a:latin typeface="Arial"/>
              </a:rPr>
              <a:t>A study of the chain of custody demonstrated that the eyewitness records have been preserved over time so that we can be sure the text was not altered from the original.</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ea typeface="Microsoft YaHei"/>
              </a:rPr>
              <a:t>4.)</a:t>
            </a:r>
            <a:br/>
            <a:r>
              <a:rPr b="0" lang="en-US" sz="2000" spc="-1" strike="noStrike">
                <a:latin typeface="Arial"/>
                <a:ea typeface="Microsoft YaHei"/>
              </a:rPr>
              <a:t>Now </a:t>
            </a:r>
            <a:r>
              <a:rPr b="0" lang="en-US" sz="2000" spc="-1" strike="noStrike">
                <a:latin typeface="Arial"/>
              </a:rPr>
              <a:t>we assess whether the gospel accounts are reliable; did they have a bias that led them to lie? An ulterior motive</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533520" y="764280"/>
            <a:ext cx="6703920" cy="3770640"/>
          </a:xfrm>
          <a:prstGeom prst="rect">
            <a:avLst/>
          </a:prstGeom>
          <a:ln w="0">
            <a:noFill/>
          </a:ln>
        </p:spPr>
      </p:sp>
      <p:sp>
        <p:nvSpPr>
          <p:cNvPr id="203"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t>
            </a:r>
            <a:br/>
            <a:r>
              <a:rPr b="0" lang="en-US" sz="2000" spc="-1" strike="noStrike">
                <a:latin typeface="Arial"/>
              </a:rPr>
              <a:t>Pg 276. “I don’t have enough faith to be an atheist”</a:t>
            </a: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533520" y="764280"/>
            <a:ext cx="6703560" cy="3770280"/>
          </a:xfrm>
          <a:prstGeom prst="rect">
            <a:avLst/>
          </a:prstGeom>
          <a:ln w="0">
            <a:noFill/>
          </a:ln>
        </p:spPr>
      </p:sp>
      <p:sp>
        <p:nvSpPr>
          <p:cNvPr id="205"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-has His feet wiped with the hair of a prostitute,</a:t>
            </a:r>
            <a:br/>
            <a:r>
              <a:rPr b="0" lang="en-US" sz="2000" spc="-1" strike="noStrike">
                <a:latin typeface="Arial"/>
              </a:rPr>
              <a:t>which could have been perceived as a sexual advance (Luke 7:36-39)</a:t>
            </a:r>
            <a:endParaRPr b="0" lang="en-US" sz="2000" spc="-1" strike="noStrike">
              <a:latin typeface="Arial"/>
            </a:endParaRPr>
          </a:p>
          <a:p>
            <a:pPr marL="216000" indent="-216000">
              <a:lnSpc>
                <a:spcPct val="100000"/>
              </a:lnSpc>
              <a:buNone/>
              <a:tabLst>
                <a:tab algn="l" pos="0"/>
              </a:tabLst>
            </a:pPr>
            <a:r>
              <a:rPr b="0" lang="en-US" sz="2000" spc="-1" strike="noStrike">
                <a:latin typeface="Arial"/>
              </a:rPr>
              <a:t>-crucified by the Jews and Romans,</a:t>
            </a:r>
            <a:br/>
            <a:r>
              <a:rPr b="0" lang="en-US" sz="2000" spc="-1" strike="noStrike">
                <a:latin typeface="Arial"/>
              </a:rPr>
              <a:t>despite the fact that “anyone who is hung on a tree is under God’s curse” (Deut. 21:23, Gal 3:13)</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These details are counter intuitive to folks who would make up a story about a perfect, sinless, God-man.</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533520" y="764280"/>
            <a:ext cx="6703560" cy="3770280"/>
          </a:xfrm>
          <a:prstGeom prst="rect">
            <a:avLst/>
          </a:prstGeom>
          <a:ln w="0">
            <a:noFill/>
          </a:ln>
        </p:spPr>
      </p:sp>
      <p:sp>
        <p:nvSpPr>
          <p:cNvPr id="207"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This lesson is asking if there were motives for the gospel writers to lie.</a:t>
            </a:r>
            <a:endParaRPr b="0" lang="en-US" sz="2000" spc="-1" strike="noStrike">
              <a:latin typeface="Arial"/>
            </a:endParaRPr>
          </a:p>
          <a:p>
            <a:pPr marL="216000" indent="-216000">
              <a:lnSpc>
                <a:spcPct val="100000"/>
              </a:lnSpc>
              <a:buNone/>
              <a:tabLst>
                <a:tab algn="l" pos="0"/>
              </a:tabLst>
            </a:pPr>
            <a:r>
              <a:rPr b="0" lang="en-US" sz="2000" spc="-1" strike="noStrike">
                <a:latin typeface="Arial"/>
              </a:rPr>
              <a:t>Was their any gain they got out of writing these embarrassing moments and difficult sayings that Jesus said?</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They are too counter-productive to be a lie.</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533520" y="764280"/>
            <a:ext cx="6703560" cy="3770280"/>
          </a:xfrm>
          <a:prstGeom prst="rect">
            <a:avLst/>
          </a:prstGeom>
          <a:ln w="0">
            <a:noFill/>
          </a:ln>
        </p:spPr>
      </p:sp>
      <p:sp>
        <p:nvSpPr>
          <p:cNvPr id="209"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All these demands go against the very core of what most humans want to do.</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Why would the gospel writers include these demanding statements about Jesus if He didn’t say them?</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Where would they get ideas like what Jesus spoke about?</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Why would they make up so many difficult sayings which would no doubt make less people want to convert to Christianity?</a:t>
            </a: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533520" y="764280"/>
            <a:ext cx="6703560" cy="3770280"/>
          </a:xfrm>
          <a:prstGeom prst="rect">
            <a:avLst/>
          </a:prstGeom>
          <a:ln w="0">
            <a:noFill/>
          </a:ln>
        </p:spPr>
      </p:sp>
      <p:sp>
        <p:nvSpPr>
          <p:cNvPr id="211"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3.)If Luke had lied about priests converting to Christianity, his bluff could have been called out and his historical credibility diminished.</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533520" y="764280"/>
            <a:ext cx="6703560" cy="3770280"/>
          </a:xfrm>
          <a:prstGeom prst="rect">
            <a:avLst/>
          </a:prstGeom>
          <a:ln w="0">
            <a:noFill/>
          </a:ln>
        </p:spPr>
      </p:sp>
      <p:sp>
        <p:nvSpPr>
          <p:cNvPr id="213"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1.)which is a conclusion against the evidence</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533520" y="764280"/>
            <a:ext cx="6703560" cy="3770280"/>
          </a:xfrm>
          <a:prstGeom prst="rect">
            <a:avLst/>
          </a:prstGeom>
          <a:ln w="0">
            <a:noFill/>
          </a:ln>
        </p:spPr>
      </p:sp>
      <p:sp>
        <p:nvSpPr>
          <p:cNvPr id="215" name="PlaceHolder 2"/>
          <p:cNvSpPr>
            <a:spLocks noGrp="1"/>
          </p:cNvSpPr>
          <p:nvPr>
            <p:ph type="body"/>
          </p:nvPr>
        </p:nvSpPr>
        <p:spPr>
          <a:xfrm>
            <a:off x="777240" y="4777560"/>
            <a:ext cx="6216480" cy="59490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1.)The larger the number of co-conspirators, the more likely you will have someone telling the truth so that the conspiracy fails.</a:t>
            </a:r>
            <a:endParaRPr b="0" lang="en-US" sz="2000" spc="-1" strike="noStrike">
              <a:latin typeface="Arial"/>
            </a:endParaRPr>
          </a:p>
          <a:p>
            <a:pPr marL="216000" indent="-216000">
              <a:lnSpc>
                <a:spcPct val="100000"/>
              </a:lnSpc>
              <a:buNone/>
              <a:tabLst>
                <a:tab algn="l" pos="0"/>
              </a:tabLst>
            </a:pPr>
            <a:r>
              <a:rPr b="0" lang="en-US" sz="2000" spc="-1" strike="noStrike">
                <a:latin typeface="Arial"/>
              </a:rPr>
              <a:t>2.)When co-conspirators are unable to determine if their partners in crime have told the truth, they are very likely to fess up to their crimes to save their own hide.</a:t>
            </a:r>
            <a:br/>
            <a:r>
              <a:rPr b="0" lang="en-US" sz="2000" spc="-1" strike="noStrike">
                <a:latin typeface="Arial"/>
              </a:rPr>
              <a:t>We see that kind of behavior in movies all the time.</a:t>
            </a:r>
            <a:endParaRPr b="0" lang="en-US" sz="2000" spc="-1" strike="noStrike">
              <a:latin typeface="Arial"/>
            </a:endParaRPr>
          </a:p>
          <a:p>
            <a:pPr marL="216000" indent="-216000">
              <a:lnSpc>
                <a:spcPct val="100000"/>
              </a:lnSpc>
              <a:buNone/>
              <a:tabLst>
                <a:tab algn="l" pos="0"/>
              </a:tabLst>
            </a:pPr>
            <a:r>
              <a:rPr b="0" lang="en-US" sz="2000" spc="-1" strike="noStrike">
                <a:latin typeface="Arial"/>
              </a:rPr>
              <a:t>3.)Lies are often hard to tell once, but a lot harder to tell over a long period of time without inconsistencies boiling up.</a:t>
            </a:r>
            <a:endParaRPr b="0" lang="en-US" sz="2000" spc="-1" strike="noStrike">
              <a:latin typeface="Arial"/>
            </a:endParaRPr>
          </a:p>
          <a:p>
            <a:pPr marL="216000" indent="-216000">
              <a:lnSpc>
                <a:spcPct val="100000"/>
              </a:lnSpc>
              <a:buNone/>
              <a:tabLst>
                <a:tab algn="l" pos="0"/>
              </a:tabLst>
            </a:pPr>
            <a:r>
              <a:rPr b="0" lang="en-US" sz="2000" spc="-1" strike="noStrike">
                <a:latin typeface="Arial"/>
              </a:rPr>
              <a:t>4.)With conspiracies, the greater the bond (ie. family) between the conspirators, the higher chance they will pull off a conspiracy without one person ratting out the other.</a:t>
            </a:r>
            <a:endParaRPr b="0" lang="en-US" sz="2000" spc="-1" strike="noStrike">
              <a:latin typeface="Arial"/>
            </a:endParaRPr>
          </a:p>
          <a:p>
            <a:pPr marL="216000" indent="-216000">
              <a:lnSpc>
                <a:spcPct val="100000"/>
              </a:lnSpc>
              <a:buNone/>
              <a:tabLst>
                <a:tab algn="l" pos="0"/>
              </a:tabLst>
            </a:pPr>
            <a:r>
              <a:rPr b="0" lang="en-US" sz="2000" spc="-1" strike="noStrike">
                <a:latin typeface="Arial"/>
              </a:rPr>
              <a:t>5.)The greater that pressure on co-conspirators, the less likely they will keep their mouths shut to save themselves from punishment.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In other words, the more co-conspirators realize they are in trouble and how much it will cost for not telling the truth, the more likely they will spill the beans.</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533520" y="764280"/>
            <a:ext cx="6703560" cy="3770280"/>
          </a:xfrm>
          <a:prstGeom prst="rect">
            <a:avLst/>
          </a:prstGeom>
          <a:ln w="0">
            <a:noFill/>
          </a:ln>
        </p:spPr>
      </p:sp>
      <p:sp>
        <p:nvSpPr>
          <p:cNvPr id="189" name="PlaceHolder 2"/>
          <p:cNvSpPr>
            <a:spLocks noGrp="1"/>
          </p:cNvSpPr>
          <p:nvPr>
            <p:ph type="body"/>
          </p:nvPr>
        </p:nvSpPr>
        <p:spPr>
          <a:xfrm>
            <a:off x="777240" y="4777560"/>
            <a:ext cx="6216480" cy="4865760"/>
          </a:xfrm>
          <a:prstGeom prst="rect">
            <a:avLst/>
          </a:prstGeom>
          <a:noFill/>
          <a:ln w="0">
            <a:noFill/>
          </a:ln>
        </p:spPr>
        <p:txBody>
          <a:bodyPr lIns="0" rIns="0" tIns="0" bIns="0" anchor="t">
            <a:noAutofit/>
          </a:bodyPr>
          <a:p>
            <a:pPr marL="216000" indent="-216000">
              <a:lnSpc>
                <a:spcPct val="100000"/>
              </a:lnSpc>
              <a:spcBef>
                <a:spcPts val="1417"/>
              </a:spcBef>
              <a:buClr>
                <a:srgbClr val="000000"/>
              </a:buClr>
              <a:buSzPct val="45000"/>
              <a:buFont typeface="Wingdings" charset="2"/>
              <a:buChar char=""/>
            </a:pPr>
            <a:r>
              <a:rPr b="0" lang="en-US" sz="2000" spc="-1" strike="noStrike">
                <a:latin typeface="Arial"/>
              </a:rPr>
              <a:t>2.) biased - </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3.) -  Ie.) Will the brakes on my car work today?</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Ie.) a family member gives preference to their family over strangers</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ie.) An accomplice for a crime does not tell the truth about the crime because it would implicate him</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ie.) A student grading his own test would have a bias to make his grade look better, even at the cost of honesty/integrity</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ie.) Biased towards bacon. Means you put bacon above other foods.</a:t>
            </a:r>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533520" y="764280"/>
            <a:ext cx="6703560" cy="3770280"/>
          </a:xfrm>
          <a:prstGeom prst="rect">
            <a:avLst/>
          </a:prstGeom>
          <a:ln w="0">
            <a:noFill/>
          </a:ln>
        </p:spPr>
      </p:sp>
      <p:sp>
        <p:nvSpPr>
          <p:cNvPr id="217"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640" spc="-1" strike="noStrike">
                <a:latin typeface="Arial"/>
              </a:rPr>
              <a:t>The most reasonable inference from the evidence is that the gospel writer accounts were present, corroborated, accurate, and unbiased in that they had no motivating reason to lie.</a:t>
            </a:r>
            <a:br/>
            <a:br/>
            <a:r>
              <a:rPr b="0" lang="en-US" sz="2640" spc="-1" strike="noStrike">
                <a:latin typeface="Arial"/>
              </a:rPr>
              <a:t>We can now conclude, based on the evidence, that the gospel accounts are reliable eyewitness testimony.</a:t>
            </a:r>
            <a:endParaRPr b="0" lang="en-US" sz="264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533520" y="764280"/>
            <a:ext cx="6703560" cy="3770280"/>
          </a:xfrm>
          <a:prstGeom prst="rect">
            <a:avLst/>
          </a:prstGeom>
          <a:ln w="0">
            <a:noFill/>
          </a:ln>
        </p:spPr>
      </p:sp>
      <p:sp>
        <p:nvSpPr>
          <p:cNvPr id="191" name="PlaceHolder 2"/>
          <p:cNvSpPr>
            <a:spLocks noGrp="1"/>
          </p:cNvSpPr>
          <p:nvPr>
            <p:ph type="body"/>
          </p:nvPr>
        </p:nvSpPr>
        <p:spPr>
          <a:xfrm>
            <a:off x="777240" y="4777560"/>
            <a:ext cx="6216480" cy="53823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say we have a person, Bob</a:t>
            </a:r>
            <a:br/>
            <a:r>
              <a:rPr b="0" lang="en-US" sz="2000" spc="-1" strike="noStrike">
                <a:latin typeface="Arial"/>
              </a:rPr>
              <a:t>who bias toward police officers in that he would never think one would rob a bank.</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moment Bob were to witness a policeman robbing a bank, are we going to distrust Bob’s testimony that he witnesses a policeman robbing the bank?</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fact that Bob had an opinion about the identity of the robber does not disqualify his ability to provide testimony of the robbery.</a:t>
            </a:r>
            <a:endParaRPr b="0" lang="en-US" sz="2000" spc="-1" strike="noStrike">
              <a:latin typeface="Arial"/>
            </a:endParaRPr>
          </a:p>
          <a:p>
            <a:pPr marL="216000" indent="-216000">
              <a:lnSpc>
                <a:spcPct val="100000"/>
              </a:lnSpc>
              <a:buNone/>
              <a:tabLst>
                <a:tab algn="l" pos="0"/>
              </a:tabLst>
            </a:pPr>
            <a:r>
              <a:rPr b="0" lang="en-US" sz="2000" spc="-1" strike="noStrike">
                <a:latin typeface="Arial"/>
              </a:rPr>
              <a:t>-Gospel authors were not “Christians” until the life and ministry of Jesus</a:t>
            </a:r>
            <a:endParaRPr b="0" lang="en-US" sz="2000" spc="-1" strike="noStrike">
              <a:latin typeface="Arial"/>
            </a:endParaRPr>
          </a:p>
          <a:p>
            <a:pPr marL="216000" indent="-216000">
              <a:lnSpc>
                <a:spcPct val="100000"/>
              </a:lnSpc>
              <a:buNone/>
              <a:tabLst>
                <a:tab algn="l" pos="0"/>
              </a:tabLst>
            </a:pPr>
            <a:r>
              <a:rPr b="0" lang="en-US" sz="2000" spc="-1" strike="noStrike">
                <a:latin typeface="Arial"/>
              </a:rPr>
              <a:t>-Jews in 1</a:t>
            </a:r>
            <a:r>
              <a:rPr b="0" lang="en-US" sz="2000" spc="-1" strike="noStrike" baseline="33000">
                <a:latin typeface="Arial"/>
              </a:rPr>
              <a:t>st</a:t>
            </a:r>
            <a:r>
              <a:rPr b="0" lang="en-US" sz="2000" spc="-1" strike="noStrike">
                <a:latin typeface="Arial"/>
              </a:rPr>
              <a:t> century Palestine were looking for physical, conquering king, not a spiritual savior.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-these 2 examples of biases are folks who are testifying to the opposite of their bias expectation happening. Both are valid testimonies. </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505DF9BE-2F8F-4CEE-A18C-15D6A4BF42F7}"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1D50EF4-D836-4F4A-B593-11AED1D8EE39}"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1D277DE0-AD9B-455D-B86C-FF9642E29BB4}"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115AE694-AFF1-4FF5-8FDA-5EFDEA99D5BA}"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FBFA65B3-9A4C-4A69-B3ED-1B48B501F20E}"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253FC2B-8138-491F-9C7C-D25F0DADD3FB}"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C31725F-8CD9-4C2E-99F8-471F18616F8B}"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C092D4C-B07B-458A-BC5D-9D02C1A1BE17}"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B6F232D-6361-46E1-9664-0A647084ED66}"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18036E7-1646-4EA2-B043-696F472677FD}"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5DC6F07-C446-4D27-99F8-0D6FBB6BB414}"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020A86A-1B86-4848-98B3-DB5926017391}"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F48E3DA-138D-4789-B704-41B895CFB921}"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5651F05-9B31-4DB4-A750-9D12C1614636}"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B04FA40-456C-436B-A120-D62E8D4B25EE}"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36A563C4-AF31-4DAF-B24E-93BEB3F179F4}"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6E568AB0-973B-4BF8-A080-1E83899734AB}"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53645AB-7EF5-41B4-B959-2E0DABB7D8D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BEC2E46-EB4C-42DF-9933-7432230179C6}"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E604C4FE-310D-4505-BEA2-BC789B9BE2BF}"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397C114-A7CC-483F-B763-BC3C6ABBAB86}"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5CC47CE-AC7E-498C-952C-B48F401A25C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ABD1E1A-B29A-4415-B634-1136197BCC82}"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2F720E0-3773-432D-B58A-D810145C417B}"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5165280"/>
            <a:ext cx="3193920" cy="389520"/>
          </a:xfrm>
          <a:prstGeom prst="rect">
            <a:avLst/>
          </a:prstGeom>
          <a:noFill/>
          <a:ln w="0">
            <a:noFill/>
          </a:ln>
        </p:spPr>
        <p:txBody>
          <a:bodyPr lIns="0" rIns="0" tIns="0" bIns="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7227360" y="5165280"/>
            <a:ext cx="2347200" cy="389520"/>
          </a:xfrm>
          <a:prstGeom prst="rect">
            <a:avLst/>
          </a:prstGeom>
          <a:noFill/>
          <a:ln w="0">
            <a:noFill/>
          </a:ln>
        </p:spPr>
        <p:txBody>
          <a:bodyPr lIns="0" rIns="0" tIns="0" bIns="0" anchor="t">
            <a:noAutofit/>
          </a:bodyPr>
          <a:lstStyle>
            <a:lvl1pPr algn="r">
              <a:lnSpc>
                <a:spcPct val="100000"/>
              </a:lnSpc>
              <a:buNone/>
              <a:defRPr b="0" lang="en-US" sz="1400" spc="-1" strike="noStrike">
                <a:latin typeface="Times New Roman"/>
              </a:defRPr>
            </a:lvl1pPr>
          </a:lstStyle>
          <a:p>
            <a:pPr algn="r">
              <a:lnSpc>
                <a:spcPct val="100000"/>
              </a:lnSpc>
              <a:buNone/>
            </a:pPr>
            <a:fld id="{208F8E5B-6CDE-4650-8A9C-4D7E3C461041}" type="slidenum">
              <a:rPr b="0" lang="en-US" sz="1400" spc="-1" strike="noStrike">
                <a:latin typeface="Times New Roman"/>
              </a:rPr>
              <a:t>&lt;number&gt;</a:t>
            </a:fld>
            <a:endParaRPr b="0" lang="en-US" sz="1400" spc="-1" strike="noStrike">
              <a:latin typeface="Times New Roman"/>
            </a:endParaRPr>
          </a:p>
        </p:txBody>
      </p:sp>
      <p:sp>
        <p:nvSpPr>
          <p:cNvPr id="2" name="PlaceHolder 3"/>
          <p:cNvSpPr>
            <a:spLocks noGrp="1"/>
          </p:cNvSpPr>
          <p:nvPr>
            <p:ph type="dt" idx="3"/>
          </p:nvPr>
        </p:nvSpPr>
        <p:spPr>
          <a:xfrm>
            <a:off x="504000" y="5165280"/>
            <a:ext cx="2347200" cy="3895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339000" y="5255280"/>
            <a:ext cx="3400560" cy="30060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7119000" y="5255280"/>
            <a:ext cx="2266560" cy="300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05AE8B38-5A61-4C89-B685-FF3ADD0AD3CE}" type="slidenum">
              <a:rPr b="0" lang="en-US"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692640" y="5255280"/>
            <a:ext cx="2266560" cy="300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slideLayout" Target="../slideLayouts/slideLayout13.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4.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xml"/><Relationship Id="rId6"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Chapter 14</a:t>
            </a:r>
            <a:endParaRPr b="0" lang="en-US" sz="4400" spc="-1" strike="noStrike">
              <a:latin typeface="Arial"/>
            </a:endParaRPr>
          </a:p>
        </p:txBody>
      </p:sp>
      <p:sp>
        <p:nvSpPr>
          <p:cNvPr id="89" name="PlaceHolder 2"/>
          <p:cNvSpPr>
            <a:spLocks noGrp="1"/>
          </p:cNvSpPr>
          <p:nvPr>
            <p:ph/>
          </p:nvPr>
        </p:nvSpPr>
        <p:spPr>
          <a:xfrm>
            <a:off x="504000" y="1326600"/>
            <a:ext cx="9070560" cy="3287160"/>
          </a:xfrm>
          <a:prstGeom prst="rect">
            <a:avLst/>
          </a:prstGeom>
          <a:noFill/>
          <a:ln w="0">
            <a:noFill/>
          </a:ln>
        </p:spPr>
        <p:txBody>
          <a:bodyPr lIns="0" rIns="0" tIns="0" bIns="0" anchor="t">
            <a:normAutofit/>
          </a:bodyPr>
          <a:p>
            <a:pPr>
              <a:lnSpc>
                <a:spcPct val="100000"/>
              </a:lnSpc>
              <a:spcBef>
                <a:spcPts val="1417"/>
              </a:spcBef>
              <a:buNone/>
            </a:pP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Section 2</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Were </a:t>
            </a:r>
            <a:br/>
            <a:r>
              <a:rPr b="0" lang="en-US" sz="3200" spc="-1" strike="noStrike">
                <a:latin typeface="Arial"/>
              </a:rPr>
              <a:t>They                                              +</a:t>
            </a:r>
            <a:br/>
            <a:r>
              <a:rPr b="0" lang="en-US" sz="3200" spc="-1" strike="noStrike">
                <a:latin typeface="Arial"/>
              </a:rPr>
              <a:t>Biased?</a:t>
            </a:r>
            <a:endParaRPr b="0" lang="en-US" sz="3200" spc="-1" strike="noStrike">
              <a:latin typeface="Arial"/>
            </a:endParaRPr>
          </a:p>
        </p:txBody>
      </p:sp>
      <p:pic>
        <p:nvPicPr>
          <p:cNvPr id="90" name="Picture 18" descr=""/>
          <p:cNvPicPr/>
          <p:nvPr/>
        </p:nvPicPr>
        <p:blipFill>
          <a:blip r:embed="rId1"/>
          <a:srcRect l="14137" t="9849" r="0" b="11587"/>
          <a:stretch/>
        </p:blipFill>
        <p:spPr>
          <a:xfrm>
            <a:off x="3200400" y="1358640"/>
            <a:ext cx="3758400" cy="3440880"/>
          </a:xfrm>
          <a:prstGeom prst="rect">
            <a:avLst/>
          </a:prstGeom>
          <a:ln w="0">
            <a:noFill/>
          </a:ln>
        </p:spPr>
      </p:pic>
      <p:pic>
        <p:nvPicPr>
          <p:cNvPr id="91" name="" descr=""/>
          <p:cNvPicPr/>
          <p:nvPr/>
        </p:nvPicPr>
        <p:blipFill>
          <a:blip r:embed="rId2"/>
          <a:stretch/>
        </p:blipFill>
        <p:spPr>
          <a:xfrm>
            <a:off x="7518240" y="1371600"/>
            <a:ext cx="2056320" cy="31698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9" name="Group 2"/>
          <p:cNvGrpSpPr/>
          <p:nvPr/>
        </p:nvGrpSpPr>
        <p:grpSpPr>
          <a:xfrm>
            <a:off x="698760" y="149040"/>
            <a:ext cx="8678520" cy="1125360"/>
            <a:chOff x="698760" y="149040"/>
            <a:chExt cx="8678520" cy="1125360"/>
          </a:xfrm>
        </p:grpSpPr>
        <p:sp>
          <p:nvSpPr>
            <p:cNvPr id="120" name="TextBox 3"/>
            <p:cNvSpPr/>
            <p:nvPr/>
          </p:nvSpPr>
          <p:spPr>
            <a:xfrm>
              <a:off x="1840320" y="209880"/>
              <a:ext cx="753696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Arial"/>
                  <a:ea typeface="DejaVu Sans"/>
                </a:rPr>
                <a:t>What Three Motives Cause People To Lie?</a:t>
              </a:r>
              <a:endParaRPr b="0" lang="en-US" sz="3200" spc="-1" strike="noStrike">
                <a:latin typeface="Arial"/>
              </a:endParaRPr>
            </a:p>
          </p:txBody>
        </p:sp>
        <p:pic>
          <p:nvPicPr>
            <p:cNvPr id="121" name="Picture 1" descr=""/>
            <p:cNvPicPr/>
            <p:nvPr/>
          </p:nvPicPr>
          <p:blipFill>
            <a:blip r:embed="rId1"/>
            <a:stretch/>
          </p:blipFill>
          <p:spPr>
            <a:xfrm>
              <a:off x="698760" y="149040"/>
              <a:ext cx="1348200" cy="1010880"/>
            </a:xfrm>
            <a:prstGeom prst="rect">
              <a:avLst/>
            </a:prstGeom>
            <a:ln w="0">
              <a:noFill/>
            </a:ln>
          </p:spPr>
        </p:pic>
      </p:grpSp>
      <p:grpSp>
        <p:nvGrpSpPr>
          <p:cNvPr id="122" name="Group 5"/>
          <p:cNvGrpSpPr/>
          <p:nvPr/>
        </p:nvGrpSpPr>
        <p:grpSpPr>
          <a:xfrm>
            <a:off x="1198440" y="1469880"/>
            <a:ext cx="8643240" cy="1058040"/>
            <a:chOff x="1198440" y="1469880"/>
            <a:chExt cx="8643240" cy="1058040"/>
          </a:xfrm>
        </p:grpSpPr>
        <p:sp>
          <p:nvSpPr>
            <p:cNvPr id="123" name="Rectangle 4"/>
            <p:cNvSpPr/>
            <p:nvPr/>
          </p:nvSpPr>
          <p:spPr>
            <a:xfrm>
              <a:off x="2839680" y="1895760"/>
              <a:ext cx="7002000" cy="445320"/>
            </a:xfrm>
            <a:prstGeom prst="rect">
              <a:avLst/>
            </a:prstGeom>
            <a:noFill/>
            <a:ln w="0">
              <a:noFill/>
            </a:ln>
          </p:spPr>
          <p:style>
            <a:lnRef idx="0"/>
            <a:fillRef idx="0"/>
            <a:effectRef idx="0"/>
            <a:fontRef idx="minor"/>
          </p:style>
          <p:txBody>
            <a:bodyPr lIns="90000" rIns="90000" tIns="45000" bIns="45000" anchor="t">
              <a:spAutoFit/>
            </a:bodyPr>
            <a:p>
              <a:pPr>
                <a:lnSpc>
                  <a:spcPts val="2801"/>
                </a:lnSpc>
                <a:buNone/>
              </a:pPr>
              <a:r>
                <a:rPr b="0" lang="en-US" sz="4400" spc="-1" strike="noStrike">
                  <a:solidFill>
                    <a:srgbClr val="000000"/>
                  </a:solidFill>
                  <a:latin typeface="Arial"/>
                  <a:ea typeface="DejaVu Sans"/>
                </a:rPr>
                <a:t>Financial Greed</a:t>
              </a:r>
              <a:endParaRPr b="0" lang="en-US" sz="4400" spc="-1" strike="noStrike">
                <a:latin typeface="Arial"/>
              </a:endParaRPr>
            </a:p>
          </p:txBody>
        </p:sp>
        <p:pic>
          <p:nvPicPr>
            <p:cNvPr id="124" name="Picture 5" descr=""/>
            <p:cNvPicPr/>
            <p:nvPr/>
          </p:nvPicPr>
          <p:blipFill>
            <a:blip r:embed="rId2"/>
            <a:stretch/>
          </p:blipFill>
          <p:spPr>
            <a:xfrm>
              <a:off x="1198440" y="1469880"/>
              <a:ext cx="1664280" cy="1058040"/>
            </a:xfrm>
            <a:prstGeom prst="rect">
              <a:avLst/>
            </a:prstGeom>
            <a:ln w="0">
              <a:noFill/>
            </a:ln>
          </p:spPr>
        </p:pic>
      </p:grpSp>
      <p:grpSp>
        <p:nvGrpSpPr>
          <p:cNvPr id="125" name="Group 6"/>
          <p:cNvGrpSpPr/>
          <p:nvPr/>
        </p:nvGrpSpPr>
        <p:grpSpPr>
          <a:xfrm>
            <a:off x="1198440" y="3948120"/>
            <a:ext cx="8643240" cy="1058040"/>
            <a:chOff x="1198440" y="3948120"/>
            <a:chExt cx="8643240" cy="1058040"/>
          </a:xfrm>
        </p:grpSpPr>
        <p:pic>
          <p:nvPicPr>
            <p:cNvPr id="126" name="Picture 9" descr=""/>
            <p:cNvPicPr/>
            <p:nvPr/>
          </p:nvPicPr>
          <p:blipFill>
            <a:blip r:embed="rId3"/>
            <a:stretch/>
          </p:blipFill>
          <p:spPr>
            <a:xfrm>
              <a:off x="1198440" y="3948120"/>
              <a:ext cx="1664280" cy="1058040"/>
            </a:xfrm>
            <a:prstGeom prst="rect">
              <a:avLst/>
            </a:prstGeom>
            <a:ln w="0">
              <a:noFill/>
            </a:ln>
          </p:spPr>
        </p:pic>
        <p:sp>
          <p:nvSpPr>
            <p:cNvPr id="127" name="Rectangle 5"/>
            <p:cNvSpPr/>
            <p:nvPr/>
          </p:nvSpPr>
          <p:spPr>
            <a:xfrm>
              <a:off x="2839680" y="4278960"/>
              <a:ext cx="7002000" cy="648360"/>
            </a:xfrm>
            <a:prstGeom prst="rect">
              <a:avLst/>
            </a:prstGeom>
            <a:noFill/>
            <a:ln w="0">
              <a:noFill/>
            </a:ln>
          </p:spPr>
          <p:style>
            <a:lnRef idx="0"/>
            <a:fillRef idx="0"/>
            <a:effectRef idx="0"/>
            <a:fontRef idx="minor"/>
          </p:style>
          <p:txBody>
            <a:bodyPr lIns="90000" rIns="90000" tIns="45000" bIns="45000" anchor="t">
              <a:spAutoFit/>
            </a:bodyPr>
            <a:p>
              <a:pPr>
                <a:lnSpc>
                  <a:spcPts val="4399"/>
                </a:lnSpc>
                <a:buNone/>
              </a:pPr>
              <a:r>
                <a:rPr b="0" lang="en-US" sz="4400" spc="-1" strike="noStrike">
                  <a:solidFill>
                    <a:srgbClr val="000000"/>
                  </a:solidFill>
                  <a:latin typeface="Arial"/>
                  <a:ea typeface="DejaVu Sans"/>
                </a:rPr>
                <a:t>The Pursuit of Power</a:t>
              </a:r>
              <a:endParaRPr b="0" lang="en-US" sz="4400" spc="-1" strike="noStrike">
                <a:latin typeface="Arial"/>
              </a:endParaRPr>
            </a:p>
          </p:txBody>
        </p:sp>
      </p:grpSp>
      <p:grpSp>
        <p:nvGrpSpPr>
          <p:cNvPr id="128" name="Group 7"/>
          <p:cNvGrpSpPr/>
          <p:nvPr/>
        </p:nvGrpSpPr>
        <p:grpSpPr>
          <a:xfrm>
            <a:off x="1198440" y="2706120"/>
            <a:ext cx="8643240" cy="1058040"/>
            <a:chOff x="1198440" y="2706120"/>
            <a:chExt cx="8643240" cy="1058040"/>
          </a:xfrm>
        </p:grpSpPr>
        <p:pic>
          <p:nvPicPr>
            <p:cNvPr id="129" name="Picture 10" descr=""/>
            <p:cNvPicPr/>
            <p:nvPr/>
          </p:nvPicPr>
          <p:blipFill>
            <a:blip r:embed="rId4"/>
            <a:stretch/>
          </p:blipFill>
          <p:spPr>
            <a:xfrm>
              <a:off x="1198440" y="2706120"/>
              <a:ext cx="1664280" cy="1058040"/>
            </a:xfrm>
            <a:prstGeom prst="rect">
              <a:avLst/>
            </a:prstGeom>
            <a:ln w="0">
              <a:noFill/>
            </a:ln>
          </p:spPr>
        </p:pic>
        <p:sp>
          <p:nvSpPr>
            <p:cNvPr id="130" name="Rectangle 6"/>
            <p:cNvSpPr/>
            <p:nvPr/>
          </p:nvSpPr>
          <p:spPr>
            <a:xfrm>
              <a:off x="2839680" y="2782800"/>
              <a:ext cx="7002000" cy="648360"/>
            </a:xfrm>
            <a:prstGeom prst="rect">
              <a:avLst/>
            </a:prstGeom>
            <a:noFill/>
            <a:ln w="0">
              <a:noFill/>
            </a:ln>
          </p:spPr>
          <p:style>
            <a:lnRef idx="0"/>
            <a:fillRef idx="0"/>
            <a:effectRef idx="0"/>
            <a:fontRef idx="minor"/>
          </p:style>
          <p:txBody>
            <a:bodyPr lIns="90000" rIns="90000" tIns="45000" bIns="45000" anchor="t">
              <a:spAutoFit/>
            </a:bodyPr>
            <a:p>
              <a:pPr>
                <a:lnSpc>
                  <a:spcPts val="4399"/>
                </a:lnSpc>
                <a:buNone/>
              </a:pPr>
              <a:r>
                <a:rPr b="0" lang="en-US" sz="4400" spc="-1" strike="noStrike">
                  <a:solidFill>
                    <a:srgbClr val="000000"/>
                  </a:solidFill>
                  <a:latin typeface="Arial"/>
                  <a:ea typeface="DejaVu Sans"/>
                </a:rPr>
                <a:t>Sexual or Relational Lust</a:t>
              </a:r>
              <a:endParaRPr b="0" lang="en-US" sz="4400" spc="-1" strike="noStrike">
                <a:latin typeface="Arial"/>
              </a:endParaRPr>
            </a:p>
          </p:txBody>
        </p:sp>
      </p:grpSp>
    </p:spTree>
  </p:cSld>
  <mc:AlternateContent>
    <mc:Choice Requires="p14">
      <p:transition spd="med" p14:dur="700">
        <p:fade/>
      </p:transition>
    </mc:Choice>
    <mc:Fallback>
      <p:transition spd="med">
        <p:fade/>
      </p:transition>
    </mc:Fallback>
  </mc:AlternateContent>
  <p:timing>
    <p:tnLst>
      <p:par>
        <p:cTn id="23" dur="indefinite" restart="never" nodeType="tmRoot">
          <p:childTnLst>
            <p:seq>
              <p:cTn id="24" dur="indefinite" nodeType="mainSeq">
                <p:childTnLst>
                  <p:par>
                    <p:cTn id="25" fill="hold">
                      <p:stCondLst>
                        <p:cond delay="0"/>
                      </p:stCondLst>
                      <p:childTnLst>
                        <p:par>
                          <p:cTn id="26" fill="hold">
                            <p:stCondLst>
                              <p:cond delay="0"/>
                            </p:stCondLst>
                            <p:childTnLst>
                              <p:par>
                                <p:cTn id="27" nodeType="afterEffect" fill="hold" presetClass="entr" presetID="10">
                                  <p:stCondLst>
                                    <p:cond delay="0"/>
                                  </p:stCondLst>
                                  <p:childTnLst>
                                    <p:set>
                                      <p:cBhvr>
                                        <p:cTn id="28" dur="1" fill="hold">
                                          <p:stCondLst>
                                            <p:cond delay="0"/>
                                          </p:stCondLst>
                                        </p:cTn>
                                        <p:tgtEl>
                                          <p:spTgt spid="119"/>
                                        </p:tgtEl>
                                        <p:attrNameLst>
                                          <p:attrName>style.visibility</p:attrName>
                                        </p:attrNameLst>
                                      </p:cBhvr>
                                      <p:to>
                                        <p:strVal val="visible"/>
                                      </p:to>
                                    </p:set>
                                    <p:animEffect filter="fade" transition="in">
                                      <p:cBhvr additive="repl">
                                        <p:cTn id="29" dur="500"/>
                                        <p:tgtEl>
                                          <p:spTgt spid="119"/>
                                        </p:tgtEl>
                                      </p:cBhvr>
                                    </p:animEffect>
                                  </p:childTnLst>
                                </p:cTn>
                              </p:par>
                            </p:childTnLst>
                          </p:cTn>
                        </p:par>
                      </p:childTnLst>
                    </p:cTn>
                  </p:par>
                  <p:par>
                    <p:cTn id="30" fill="hold">
                      <p:stCondLst>
                        <p:cond delay="indefinite"/>
                      </p:stCondLst>
                      <p:childTnLst>
                        <p:par>
                          <p:cTn id="31" fill="hold">
                            <p:stCondLst>
                              <p:cond delay="0"/>
                            </p:stCondLst>
                            <p:childTnLst>
                              <p:par>
                                <p:cTn id="32" nodeType="clickEffect" fill="hold" presetClass="entr" presetID="10">
                                  <p:stCondLst>
                                    <p:cond delay="0"/>
                                  </p:stCondLst>
                                  <p:childTnLst>
                                    <p:set>
                                      <p:cBhvr>
                                        <p:cTn id="33" dur="1" fill="hold">
                                          <p:stCondLst>
                                            <p:cond delay="0"/>
                                          </p:stCondLst>
                                        </p:cTn>
                                        <p:tgtEl>
                                          <p:spTgt spid="122"/>
                                        </p:tgtEl>
                                        <p:attrNameLst>
                                          <p:attrName>style.visibility</p:attrName>
                                        </p:attrNameLst>
                                      </p:cBhvr>
                                      <p:to>
                                        <p:strVal val="visible"/>
                                      </p:to>
                                    </p:set>
                                    <p:animEffect filter="fade" transition="in">
                                      <p:cBhvr additive="repl">
                                        <p:cTn id="34" dur="500"/>
                                        <p:tgtEl>
                                          <p:spTgt spid="122"/>
                                        </p:tgtEl>
                                      </p:cBhvr>
                                    </p:animEffec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0">
                                  <p:stCondLst>
                                    <p:cond delay="0"/>
                                  </p:stCondLst>
                                  <p:childTnLst>
                                    <p:set>
                                      <p:cBhvr>
                                        <p:cTn id="38" dur="1" fill="hold">
                                          <p:stCondLst>
                                            <p:cond delay="0"/>
                                          </p:stCondLst>
                                        </p:cTn>
                                        <p:tgtEl>
                                          <p:spTgt spid="128"/>
                                        </p:tgtEl>
                                        <p:attrNameLst>
                                          <p:attrName>style.visibility</p:attrName>
                                        </p:attrNameLst>
                                      </p:cBhvr>
                                      <p:to>
                                        <p:strVal val="visible"/>
                                      </p:to>
                                    </p:set>
                                    <p:animEffect filter="fade" transition="in">
                                      <p:cBhvr additive="repl">
                                        <p:cTn id="39" dur="500"/>
                                        <p:tgtEl>
                                          <p:spTgt spid="128"/>
                                        </p:tgtEl>
                                      </p:cBhvr>
                                    </p:animEffect>
                                  </p:childTnLst>
                                </p:cTn>
                              </p:par>
                            </p:childTnLst>
                          </p:cTn>
                        </p:par>
                      </p:childTnLst>
                    </p:cTn>
                  </p:par>
                  <p:par>
                    <p:cTn id="40" fill="hold">
                      <p:stCondLst>
                        <p:cond delay="indefinite"/>
                      </p:stCondLst>
                      <p:childTnLst>
                        <p:par>
                          <p:cTn id="41" fill="hold">
                            <p:stCondLst>
                              <p:cond delay="0"/>
                            </p:stCondLst>
                            <p:childTnLst>
                              <p:par>
                                <p:cTn id="42" nodeType="clickEffect" fill="hold" presetClass="entr" presetID="10">
                                  <p:stCondLst>
                                    <p:cond delay="0"/>
                                  </p:stCondLst>
                                  <p:childTnLst>
                                    <p:set>
                                      <p:cBhvr>
                                        <p:cTn id="43" dur="1" fill="hold">
                                          <p:stCondLst>
                                            <p:cond delay="0"/>
                                          </p:stCondLst>
                                        </p:cTn>
                                        <p:tgtEl>
                                          <p:spTgt spid="125"/>
                                        </p:tgtEl>
                                        <p:attrNameLst>
                                          <p:attrName>style.visibility</p:attrName>
                                        </p:attrNameLst>
                                      </p:cBhvr>
                                      <p:to>
                                        <p:strVal val="visible"/>
                                      </p:to>
                                    </p:set>
                                    <p:animEffect filter="fade" transition="in">
                                      <p:cBhvr additive="repl">
                                        <p:cTn id="44" dur="5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Box 6"/>
          <p:cNvSpPr/>
          <p:nvPr/>
        </p:nvSpPr>
        <p:spPr>
          <a:xfrm>
            <a:off x="1840320" y="209880"/>
            <a:ext cx="753660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Arial"/>
                <a:ea typeface="DejaVu Sans"/>
              </a:rPr>
              <a:t>Were the Apostles Motivated by Financial Greed?</a:t>
            </a:r>
            <a:endParaRPr b="0" lang="en-US" sz="3200" spc="-1" strike="noStrike">
              <a:latin typeface="Arial"/>
            </a:endParaRPr>
          </a:p>
        </p:txBody>
      </p:sp>
      <p:pic>
        <p:nvPicPr>
          <p:cNvPr id="132" name="Picture 6" descr=""/>
          <p:cNvPicPr/>
          <p:nvPr/>
        </p:nvPicPr>
        <p:blipFill>
          <a:blip r:embed="rId1"/>
          <a:stretch/>
        </p:blipFill>
        <p:spPr>
          <a:xfrm>
            <a:off x="698760" y="149040"/>
            <a:ext cx="1348200" cy="1010880"/>
          </a:xfrm>
          <a:prstGeom prst="rect">
            <a:avLst/>
          </a:prstGeom>
          <a:ln w="0">
            <a:noFill/>
          </a:ln>
        </p:spPr>
      </p:pic>
      <p:sp>
        <p:nvSpPr>
          <p:cNvPr id="133" name="Rectangle 3"/>
          <p:cNvSpPr/>
          <p:nvPr/>
        </p:nvSpPr>
        <p:spPr>
          <a:xfrm>
            <a:off x="570960" y="1754280"/>
            <a:ext cx="8946000" cy="1156680"/>
          </a:xfrm>
          <a:prstGeom prst="rect">
            <a:avLst/>
          </a:prstGeom>
          <a:noFill/>
          <a:ln w="0">
            <a:noFill/>
          </a:ln>
        </p:spPr>
        <p:style>
          <a:lnRef idx="0"/>
          <a:fillRef idx="0"/>
          <a:effectRef idx="0"/>
          <a:fontRef idx="minor"/>
        </p:style>
        <p:txBody>
          <a:bodyPr lIns="90000" rIns="90000" tIns="45000" bIns="45000" anchor="t">
            <a:spAutoFit/>
          </a:bodyPr>
          <a:p>
            <a:pPr>
              <a:lnSpc>
                <a:spcPts val="2801"/>
              </a:lnSpc>
              <a:buNone/>
            </a:pPr>
            <a:r>
              <a:rPr b="0" i="1" lang="en-US" sz="2800" spc="-1" strike="noStrike">
                <a:solidFill>
                  <a:srgbClr val="000000"/>
                </a:solidFill>
                <a:latin typeface="Arial"/>
                <a:ea typeface="DejaVu Sans"/>
              </a:rPr>
              <a:t>“</a:t>
            </a:r>
            <a:r>
              <a:rPr b="0" i="1" lang="en-US" sz="2800" spc="-1" strike="noStrike">
                <a:solidFill>
                  <a:srgbClr val="000000"/>
                </a:solidFill>
                <a:latin typeface="Arial"/>
                <a:ea typeface="DejaVu Sans"/>
              </a:rPr>
              <a:t>I do not possess silver and gold, but what I do have I give to you: In the name of Jesus Christ the Nazarene - walk!” (Acts 3:6)</a:t>
            </a:r>
            <a:endParaRPr b="0" lang="en-US" sz="2800" spc="-1" strike="noStrike">
              <a:latin typeface="Arial"/>
            </a:endParaRPr>
          </a:p>
        </p:txBody>
      </p:sp>
      <p:sp>
        <p:nvSpPr>
          <p:cNvPr id="134" name="Rectangle 7"/>
          <p:cNvSpPr/>
          <p:nvPr/>
        </p:nvSpPr>
        <p:spPr>
          <a:xfrm>
            <a:off x="560160" y="3171600"/>
            <a:ext cx="8946000" cy="1156680"/>
          </a:xfrm>
          <a:prstGeom prst="rect">
            <a:avLst/>
          </a:prstGeom>
          <a:noFill/>
          <a:ln w="0">
            <a:noFill/>
          </a:ln>
        </p:spPr>
        <p:style>
          <a:lnRef idx="0"/>
          <a:fillRef idx="0"/>
          <a:effectRef idx="0"/>
          <a:fontRef idx="minor"/>
        </p:style>
        <p:txBody>
          <a:bodyPr lIns="90000" rIns="90000" tIns="45000" bIns="45000" anchor="t">
            <a:spAutoFit/>
          </a:bodyPr>
          <a:p>
            <a:pPr>
              <a:lnSpc>
                <a:spcPts val="2801"/>
              </a:lnSpc>
              <a:buNone/>
            </a:pPr>
            <a:r>
              <a:rPr b="0" i="1" lang="en-US" sz="2800" spc="-1" strike="noStrike">
                <a:solidFill>
                  <a:srgbClr val="000000"/>
                </a:solidFill>
                <a:latin typeface="Arial"/>
                <a:ea typeface="DejaVu Sans"/>
              </a:rPr>
              <a:t>“</a:t>
            </a:r>
            <a:r>
              <a:rPr b="0" i="1" lang="en-US" sz="2800" spc="-1" strike="noStrike">
                <a:solidFill>
                  <a:srgbClr val="000000"/>
                </a:solidFill>
                <a:latin typeface="Arial"/>
                <a:ea typeface="DejaVu Sans"/>
              </a:rPr>
              <a:t>Did not God choose the poor of this world to be rich in faith and heirs of the kingdom which He promised to those who love Him?” (James 2:5). </a:t>
            </a:r>
            <a:endParaRPr b="0" lang="en-US" sz="28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45" dur="indefinite" restart="never" nodeType="tmRoot">
          <p:childTnLst>
            <p:seq>
              <p:cTn id="46" dur="indefinite" nodeType="mainSeq">
                <p:childTnLst>
                  <p:par>
                    <p:cTn id="47" fill="hold">
                      <p:stCondLst>
                        <p:cond delay="0"/>
                      </p:stCondLst>
                      <p:childTnLst>
                        <p:par>
                          <p:cTn id="48" fill="hold">
                            <p:stCondLst>
                              <p:cond delay="0"/>
                            </p:stCondLst>
                            <p:childTnLst>
                              <p:par>
                                <p:cTn id="49" nodeType="afterEffect" fill="hold" presetClass="entr" presetID="10">
                                  <p:stCondLst>
                                    <p:cond delay="0"/>
                                  </p:stCondLst>
                                  <p:childTnLst>
                                    <p:set>
                                      <p:cBhvr>
                                        <p:cTn id="50" dur="1" fill="hold">
                                          <p:stCondLst>
                                            <p:cond delay="0"/>
                                          </p:stCondLst>
                                        </p:cTn>
                                        <p:tgtEl>
                                          <p:spTgt spid="131"/>
                                        </p:tgtEl>
                                        <p:attrNameLst>
                                          <p:attrName>style.visibility</p:attrName>
                                        </p:attrNameLst>
                                      </p:cBhvr>
                                      <p:to>
                                        <p:strVal val="visible"/>
                                      </p:to>
                                    </p:set>
                                    <p:animEffect filter="fade" transition="in">
                                      <p:cBhvr additive="repl">
                                        <p:cTn id="51" dur="500"/>
                                        <p:tgtEl>
                                          <p:spTgt spid="131"/>
                                        </p:tgtEl>
                                      </p:cBhvr>
                                    </p:animEffect>
                                  </p:childTnLst>
                                </p:cTn>
                              </p:par>
                            </p:childTnLst>
                          </p:cTn>
                        </p:par>
                      </p:childTnLst>
                    </p:cTn>
                  </p:par>
                  <p:par>
                    <p:cTn id="52" fill="hold">
                      <p:stCondLst>
                        <p:cond delay="indefinite"/>
                      </p:stCondLst>
                      <p:childTnLst>
                        <p:par>
                          <p:cTn id="53" fill="hold">
                            <p:stCondLst>
                              <p:cond delay="0"/>
                            </p:stCondLst>
                            <p:childTnLst>
                              <p:par>
                                <p:cTn id="54" nodeType="clickEffect" fill="hold" presetClass="entr" presetID="10">
                                  <p:stCondLst>
                                    <p:cond delay="0"/>
                                  </p:stCondLst>
                                  <p:childTnLst>
                                    <p:set>
                                      <p:cBhvr>
                                        <p:cTn id="55" dur="1" fill="hold">
                                          <p:stCondLst>
                                            <p:cond delay="0"/>
                                          </p:stCondLst>
                                        </p:cTn>
                                        <p:tgtEl>
                                          <p:spTgt spid="133"/>
                                        </p:tgtEl>
                                        <p:attrNameLst>
                                          <p:attrName>style.visibility</p:attrName>
                                        </p:attrNameLst>
                                      </p:cBhvr>
                                      <p:to>
                                        <p:strVal val="visible"/>
                                      </p:to>
                                    </p:set>
                                    <p:animEffect filter="fade" transition="in">
                                      <p:cBhvr additive="repl">
                                        <p:cTn id="56" dur="500"/>
                                        <p:tgtEl>
                                          <p:spTgt spid="133"/>
                                        </p:tgtEl>
                                      </p:cBhvr>
                                    </p:animEffec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0">
                                  <p:stCondLst>
                                    <p:cond delay="0"/>
                                  </p:stCondLst>
                                  <p:childTnLst>
                                    <p:set>
                                      <p:cBhvr>
                                        <p:cTn id="60" dur="1" fill="hold">
                                          <p:stCondLst>
                                            <p:cond delay="0"/>
                                          </p:stCondLst>
                                        </p:cTn>
                                        <p:tgtEl>
                                          <p:spTgt spid="134"/>
                                        </p:tgtEl>
                                        <p:attrNameLst>
                                          <p:attrName>style.visibility</p:attrName>
                                        </p:attrNameLst>
                                      </p:cBhvr>
                                      <p:to>
                                        <p:strVal val="visible"/>
                                      </p:to>
                                    </p:set>
                                    <p:animEffect filter="fade" transition="in">
                                      <p:cBhvr additive="repl">
                                        <p:cTn id="61"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 descr=""/>
          <p:cNvPicPr/>
          <p:nvPr/>
        </p:nvPicPr>
        <p:blipFill>
          <a:blip r:embed="rId1"/>
          <a:stretch/>
        </p:blipFill>
        <p:spPr>
          <a:xfrm>
            <a:off x="4374000" y="1143000"/>
            <a:ext cx="5706720" cy="4527360"/>
          </a:xfrm>
          <a:prstGeom prst="rect">
            <a:avLst/>
          </a:prstGeom>
          <a:ln w="0">
            <a:noFill/>
          </a:ln>
        </p:spPr>
      </p:pic>
      <p:sp>
        <p:nvSpPr>
          <p:cNvPr id="1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7" name="PlaceHolder 2"/>
          <p:cNvSpPr>
            <a:spLocks noGrp="1"/>
          </p:cNvSpPr>
          <p:nvPr>
            <p:ph type="subTitle"/>
          </p:nvPr>
        </p:nvSpPr>
        <p:spPr>
          <a:xfrm>
            <a:off x="504000" y="1326600"/>
            <a:ext cx="9072000" cy="3288600"/>
          </a:xfrm>
          <a:prstGeom prst="rect">
            <a:avLst/>
          </a:prstGeom>
          <a:noFill/>
          <a:ln w="0">
            <a:noFill/>
          </a:ln>
        </p:spPr>
        <p:txBody>
          <a:bodyPr lIns="0" rIns="0" tIns="0" bIns="0" anchor="t">
            <a:noAutofit/>
          </a:bodyPr>
          <a:p>
            <a:pPr marL="216000" indent="-216000">
              <a:lnSpc>
                <a:spcPct val="100000"/>
              </a:lnSpc>
              <a:buClr>
                <a:srgbClr val="000000"/>
              </a:buClr>
              <a:buSzPct val="45000"/>
              <a:buFont typeface="Wingdings" charset="2"/>
              <a:buChar char=""/>
              <a:tabLst>
                <a:tab algn="l" pos="0"/>
              </a:tabLst>
            </a:pPr>
            <a:r>
              <a:rPr b="0" lang="en-US" sz="2640" spc="-1" strike="noStrike">
                <a:latin typeface="Arial"/>
              </a:rPr>
              <a:t>Or what about when a </a:t>
            </a:r>
            <a:br/>
            <a:r>
              <a:rPr b="0" lang="en-US" sz="2640" spc="-1" strike="noStrike">
                <a:latin typeface="Arial"/>
              </a:rPr>
              <a:t>Greek city wanted to </a:t>
            </a:r>
            <a:br/>
            <a:r>
              <a:rPr b="0" lang="en-US" sz="2640" spc="-1" strike="noStrike">
                <a:latin typeface="Arial"/>
              </a:rPr>
              <a:t>worship Paul and </a:t>
            </a:r>
            <a:br/>
            <a:r>
              <a:rPr b="0" lang="en-US" sz="2640" spc="-1" strike="noStrike">
                <a:latin typeface="Arial"/>
              </a:rPr>
              <a:t>Barnabas?</a:t>
            </a:r>
            <a:r>
              <a:rPr b="0" lang="en-US" sz="2000" spc="-1" strike="noStrike">
                <a:latin typeface="Arial"/>
              </a:rPr>
              <a:t> </a:t>
            </a:r>
            <a:br/>
            <a:r>
              <a:rPr b="0" lang="en-US" sz="2000" spc="-1" strike="noStrike">
                <a:latin typeface="Arial"/>
              </a:rPr>
              <a:t> </a:t>
            </a:r>
            <a:endParaRPr b="0" lang="en-US" sz="2000" spc="-1" strike="noStrike">
              <a:latin typeface="Arial"/>
            </a:endParaRPr>
          </a:p>
          <a:p>
            <a:pPr marL="216000" indent="-216000">
              <a:lnSpc>
                <a:spcPct val="100000"/>
              </a:lnSpc>
              <a:buClr>
                <a:srgbClr val="000000"/>
              </a:buClr>
              <a:buSzPct val="45000"/>
              <a:buFont typeface="Wingdings" charset="2"/>
              <a:buChar char=""/>
              <a:tabLst>
                <a:tab algn="l" pos="0"/>
              </a:tabLst>
            </a:pPr>
            <a:r>
              <a:rPr b="0" lang="en-US" sz="2640" spc="-1" strike="noStrike">
                <a:latin typeface="Arial"/>
              </a:rPr>
              <a:t>They would have been </a:t>
            </a:r>
            <a:br/>
            <a:r>
              <a:rPr b="0" lang="en-US" sz="2640" spc="-1" strike="noStrike">
                <a:latin typeface="Arial"/>
              </a:rPr>
              <a:t>set for life.</a:t>
            </a:r>
            <a:r>
              <a:rPr b="0" lang="en-US" sz="2000" spc="-1" strike="noStrike">
                <a:latin typeface="Arial"/>
              </a:rPr>
              <a:t> </a:t>
            </a:r>
            <a:r>
              <a:rPr b="0" lang="en-US" sz="2640" spc="-1" strike="noStrike">
                <a:latin typeface="Arial"/>
              </a:rPr>
              <a:t>Instead, </a:t>
            </a:r>
            <a:br/>
            <a:r>
              <a:rPr b="0" lang="en-US" sz="2640" spc="-1" strike="noStrike">
                <a:latin typeface="Arial"/>
              </a:rPr>
              <a:t>they told the people </a:t>
            </a:r>
            <a:br/>
            <a:r>
              <a:rPr b="0" lang="en-US" sz="2640" spc="-1" strike="noStrike">
                <a:latin typeface="Arial"/>
              </a:rPr>
              <a:t>to worship God.</a:t>
            </a:r>
            <a:endParaRPr b="0" lang="en-US" sz="264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Financial gain?</a:t>
            </a:r>
            <a:endParaRPr b="0" lang="en-US" sz="4400" spc="-1" strike="noStrike">
              <a:latin typeface="Arial"/>
            </a:endParaRPr>
          </a:p>
        </p:txBody>
      </p:sp>
      <p:sp>
        <p:nvSpPr>
          <p:cNvPr id="139"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75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 18:29 – “Behold, we left our own homes and followed You”</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1 Cor 4:11 – Paul said apostles were “both hungry and thirsty”, “poorly clothed”, “roughly treated”, and “homeless”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Acts 20:33 – observers of Paul said he “coveted no one’s liver or gold or clothes”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Acts 3:6 – paraphrase – we have no money, but in the name of Jesus, walk! (said to a lame man)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1" name="PlaceHolder 2"/>
          <p:cNvSpPr>
            <a:spLocks noGrp="1"/>
          </p:cNvSpPr>
          <p:nvPr>
            <p:ph/>
          </p:nvPr>
        </p:nvSpPr>
        <p:spPr>
          <a:xfrm>
            <a:off x="504000" y="1326600"/>
            <a:ext cx="9070560" cy="3287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Paul’s letter were written early enough to people who knew Paul personally who would know if Paul was lying about his financial situation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Rectangle 16"/>
          <p:cNvSpPr/>
          <p:nvPr/>
        </p:nvSpPr>
        <p:spPr>
          <a:xfrm>
            <a:off x="570960" y="2149200"/>
            <a:ext cx="8946000" cy="2579400"/>
          </a:xfrm>
          <a:prstGeom prst="rect">
            <a:avLst/>
          </a:prstGeom>
          <a:noFill/>
          <a:ln w="0">
            <a:noFill/>
          </a:ln>
        </p:spPr>
        <p:style>
          <a:lnRef idx="0"/>
          <a:fillRef idx="0"/>
          <a:effectRef idx="0"/>
          <a:fontRef idx="minor"/>
        </p:style>
        <p:txBody>
          <a:bodyPr lIns="90000" rIns="90000" tIns="45000" bIns="45000" anchor="t">
            <a:spAutoFit/>
          </a:bodyPr>
          <a:p>
            <a:pPr>
              <a:lnSpc>
                <a:spcPts val="2801"/>
              </a:lnSpc>
              <a:buNone/>
            </a:pPr>
            <a:r>
              <a:rPr b="0" i="1" lang="en-US" sz="2400" spc="-1" strike="noStrike">
                <a:solidFill>
                  <a:srgbClr val="000000"/>
                </a:solidFill>
                <a:latin typeface="Arial"/>
                <a:ea typeface="DejaVu Sans"/>
              </a:rPr>
              <a:t>“</a:t>
            </a:r>
            <a:r>
              <a:rPr b="0" i="1" lang="en-US" sz="2400" spc="-1" strike="noStrike">
                <a:solidFill>
                  <a:srgbClr val="000000"/>
                </a:solidFill>
                <a:latin typeface="Arial"/>
                <a:ea typeface="DejaVu Sans"/>
              </a:rPr>
              <a:t>The only reason why he did not take her about with him was that it would have been an inconvenience for his ministry.… [The apostles], in accordance with their particular ministry, devoted themselves to preaching without any distraction, and took their wives with them not as women with whom they had marriage relations, but as sisters, that they might be their fellow-ministers in dealing with housewives.”</a:t>
            </a:r>
            <a:endParaRPr b="0" lang="en-US" sz="2400" spc="-1" strike="noStrike">
              <a:latin typeface="Arial"/>
            </a:endParaRPr>
          </a:p>
        </p:txBody>
      </p:sp>
      <p:sp>
        <p:nvSpPr>
          <p:cNvPr id="143" name="TextBox 4"/>
          <p:cNvSpPr/>
          <p:nvPr/>
        </p:nvSpPr>
        <p:spPr>
          <a:xfrm>
            <a:off x="1840320" y="209880"/>
            <a:ext cx="753660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Arial"/>
                <a:ea typeface="DejaVu Sans"/>
              </a:rPr>
              <a:t>Were the Apostles Motivated by Sexual or Relational Lust?</a:t>
            </a:r>
            <a:endParaRPr b="0" lang="en-US" sz="3200" spc="-1" strike="noStrike">
              <a:latin typeface="Arial"/>
            </a:endParaRPr>
          </a:p>
        </p:txBody>
      </p:sp>
      <p:pic>
        <p:nvPicPr>
          <p:cNvPr id="144" name="Picture 7" descr=""/>
          <p:cNvPicPr/>
          <p:nvPr/>
        </p:nvPicPr>
        <p:blipFill>
          <a:blip r:embed="rId1"/>
          <a:stretch/>
        </p:blipFill>
        <p:spPr>
          <a:xfrm>
            <a:off x="698760" y="149040"/>
            <a:ext cx="1348200" cy="1010880"/>
          </a:xfrm>
          <a:prstGeom prst="rect">
            <a:avLst/>
          </a:prstGeom>
          <a:ln w="0">
            <a:noFill/>
          </a:ln>
        </p:spPr>
      </p:pic>
      <p:sp>
        <p:nvSpPr>
          <p:cNvPr id="145" name="Rectangle 8"/>
          <p:cNvSpPr/>
          <p:nvPr/>
        </p:nvSpPr>
        <p:spPr>
          <a:xfrm>
            <a:off x="570960" y="1619280"/>
            <a:ext cx="9114120" cy="445320"/>
          </a:xfrm>
          <a:prstGeom prst="rect">
            <a:avLst/>
          </a:prstGeom>
          <a:noFill/>
          <a:ln w="0">
            <a:noFill/>
          </a:ln>
        </p:spPr>
        <p:style>
          <a:lnRef idx="0"/>
          <a:fillRef idx="0"/>
          <a:effectRef idx="0"/>
          <a:fontRef idx="minor"/>
        </p:style>
        <p:txBody>
          <a:bodyPr lIns="90000" rIns="90000" tIns="45000" bIns="45000" anchor="t">
            <a:spAutoFit/>
          </a:bodyPr>
          <a:p>
            <a:pPr>
              <a:lnSpc>
                <a:spcPts val="2801"/>
              </a:lnSpc>
              <a:buNone/>
            </a:pPr>
            <a:r>
              <a:rPr b="1" lang="en-US" sz="2400" spc="-1" strike="noStrike">
                <a:solidFill>
                  <a:srgbClr val="000000"/>
                </a:solidFill>
                <a:latin typeface="Arial"/>
                <a:ea typeface="DejaVu Sans"/>
              </a:rPr>
              <a:t>Clement of Alexandria Said This About Paul:</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62" dur="indefinite" restart="never" nodeType="tmRoot">
          <p:childTnLst>
            <p:seq>
              <p:cTn id="63" dur="indefinite" nodeType="mainSeq">
                <p:childTnLst>
                  <p:par>
                    <p:cTn id="64" fill="hold">
                      <p:stCondLst>
                        <p:cond delay="0"/>
                      </p:stCondLst>
                      <p:childTnLst>
                        <p:par>
                          <p:cTn id="65" fill="hold">
                            <p:stCondLst>
                              <p:cond delay="0"/>
                            </p:stCondLst>
                            <p:childTnLst>
                              <p:par>
                                <p:cTn id="66" nodeType="afterEffect" fill="hold" presetClass="entr" presetID="10">
                                  <p:stCondLst>
                                    <p:cond delay="0"/>
                                  </p:stCondLst>
                                  <p:childTnLst>
                                    <p:set>
                                      <p:cBhvr>
                                        <p:cTn id="67" dur="1" fill="hold">
                                          <p:stCondLst>
                                            <p:cond delay="0"/>
                                          </p:stCondLst>
                                        </p:cTn>
                                        <p:tgtEl>
                                          <p:spTgt spid="143"/>
                                        </p:tgtEl>
                                        <p:attrNameLst>
                                          <p:attrName>style.visibility</p:attrName>
                                        </p:attrNameLst>
                                      </p:cBhvr>
                                      <p:to>
                                        <p:strVal val="visible"/>
                                      </p:to>
                                    </p:set>
                                    <p:animEffect filter="fade" transition="in">
                                      <p:cBhvr additive="repl">
                                        <p:cTn id="68" dur="500"/>
                                        <p:tgtEl>
                                          <p:spTgt spid="143"/>
                                        </p:tgtEl>
                                      </p:cBhvr>
                                    </p:animEffec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0">
                                  <p:stCondLst>
                                    <p:cond delay="0"/>
                                  </p:stCondLst>
                                  <p:childTnLst>
                                    <p:set>
                                      <p:cBhvr>
                                        <p:cTn id="72" dur="1" fill="hold">
                                          <p:stCondLst>
                                            <p:cond delay="0"/>
                                          </p:stCondLst>
                                        </p:cTn>
                                        <p:tgtEl>
                                          <p:spTgt spid="145"/>
                                        </p:tgtEl>
                                        <p:attrNameLst>
                                          <p:attrName>style.visibility</p:attrName>
                                        </p:attrNameLst>
                                      </p:cBhvr>
                                      <p:to>
                                        <p:strVal val="visible"/>
                                      </p:to>
                                    </p:set>
                                    <p:animEffect filter="fade" transition="in">
                                      <p:cBhvr additive="repl">
                                        <p:cTn id="73" dur="500"/>
                                        <p:tgtEl>
                                          <p:spTgt spid="145"/>
                                        </p:tgtEl>
                                      </p:cBhvr>
                                    </p:animEffect>
                                  </p:childTnLst>
                                </p:cTn>
                              </p:par>
                              <p:par>
                                <p:cTn id="74" nodeType="withEffect" fill="hold" presetClass="entr" presetID="10">
                                  <p:stCondLst>
                                    <p:cond delay="0"/>
                                  </p:stCondLst>
                                  <p:childTnLst>
                                    <p:set>
                                      <p:cBhvr>
                                        <p:cTn id="75" dur="1" fill="hold">
                                          <p:stCondLst>
                                            <p:cond delay="0"/>
                                          </p:stCondLst>
                                        </p:cTn>
                                        <p:tgtEl>
                                          <p:spTgt spid="142"/>
                                        </p:tgtEl>
                                        <p:attrNameLst>
                                          <p:attrName>style.visibility</p:attrName>
                                        </p:attrNameLst>
                                      </p:cBhvr>
                                      <p:to>
                                        <p:strVal val="visible"/>
                                      </p:to>
                                    </p:set>
                                    <p:animEffect filter="fade" transition="in">
                                      <p:cBhvr additive="repl">
                                        <p:cTn id="76"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78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Matt 8:14 – Peter had a wife and mother-in-law</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1 Cor 9:5 – Paul claimed Peter was not the only married apostle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Clement(Alexandria) wrote that Peter and Philip had children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1 Tim 3:2 – apostles told men to only have 1 wife where multiple were ‘accepted’ by society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Simply no records indicating relational motivators to lie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Motive to Lie – power?</a:t>
            </a:r>
            <a:endParaRPr b="0" lang="en-US" sz="4400" spc="-1" strike="noStrike">
              <a:latin typeface="Arial"/>
            </a:endParaRPr>
          </a:p>
        </p:txBody>
      </p:sp>
      <p:sp>
        <p:nvSpPr>
          <p:cNvPr id="149"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8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Skeptics often think of the Roman Catholic leadership when Christianity became the state sponsored religion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1</a:t>
            </a:r>
            <a:r>
              <a:rPr b="0" lang="en-US" sz="3200" spc="-1" strike="noStrike" baseline="33000">
                <a:latin typeface="Arial"/>
              </a:rPr>
              <a:t>st</a:t>
            </a:r>
            <a:r>
              <a:rPr b="0" lang="en-US" sz="3200" spc="-1" strike="noStrike">
                <a:latin typeface="Arial"/>
              </a:rPr>
              <a:t> century apostles had no such resemblance of power</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Apostles met with extreme persecution which was more of a liability/cost than a materially useful asset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Box 7"/>
          <p:cNvSpPr/>
          <p:nvPr/>
        </p:nvSpPr>
        <p:spPr>
          <a:xfrm>
            <a:off x="1840320" y="209880"/>
            <a:ext cx="753660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Arial"/>
                <a:ea typeface="DejaVu Sans"/>
              </a:rPr>
              <a:t>Were the Apostles Motivated by the Pursuit of Power?</a:t>
            </a:r>
            <a:endParaRPr b="0" lang="en-US" sz="3200" spc="-1" strike="noStrike">
              <a:latin typeface="Arial"/>
            </a:endParaRPr>
          </a:p>
        </p:txBody>
      </p:sp>
      <p:pic>
        <p:nvPicPr>
          <p:cNvPr id="151" name="Picture 11" descr=""/>
          <p:cNvPicPr/>
          <p:nvPr/>
        </p:nvPicPr>
        <p:blipFill>
          <a:blip r:embed="rId1"/>
          <a:stretch/>
        </p:blipFill>
        <p:spPr>
          <a:xfrm>
            <a:off x="698760" y="149040"/>
            <a:ext cx="1348200" cy="1010880"/>
          </a:xfrm>
          <a:prstGeom prst="rect">
            <a:avLst/>
          </a:prstGeom>
          <a:ln w="0">
            <a:noFill/>
          </a:ln>
        </p:spPr>
      </p:pic>
      <p:sp>
        <p:nvSpPr>
          <p:cNvPr id="152" name="Rectangle 11"/>
          <p:cNvSpPr/>
          <p:nvPr/>
        </p:nvSpPr>
        <p:spPr>
          <a:xfrm>
            <a:off x="570960" y="1619280"/>
            <a:ext cx="9114120" cy="445320"/>
          </a:xfrm>
          <a:prstGeom prst="rect">
            <a:avLst/>
          </a:prstGeom>
          <a:noFill/>
          <a:ln w="0">
            <a:noFill/>
          </a:ln>
        </p:spPr>
        <p:style>
          <a:lnRef idx="0"/>
          <a:fillRef idx="0"/>
          <a:effectRef idx="0"/>
          <a:fontRef idx="minor"/>
        </p:style>
        <p:txBody>
          <a:bodyPr lIns="90000" rIns="90000" tIns="45000" bIns="45000" anchor="t">
            <a:spAutoFit/>
          </a:bodyPr>
          <a:p>
            <a:pPr>
              <a:lnSpc>
                <a:spcPts val="2801"/>
              </a:lnSpc>
              <a:buNone/>
            </a:pPr>
            <a:r>
              <a:rPr b="1" lang="en-US" sz="2400" spc="-1" strike="noStrike">
                <a:solidFill>
                  <a:srgbClr val="000000"/>
                </a:solidFill>
                <a:latin typeface="Arial"/>
                <a:ea typeface="DejaVu Sans"/>
              </a:rPr>
              <a:t>Paul Said This About His Own Life:</a:t>
            </a:r>
            <a:endParaRPr b="0" lang="en-US" sz="2400" spc="-1" strike="noStrike">
              <a:latin typeface="Arial"/>
            </a:endParaRPr>
          </a:p>
        </p:txBody>
      </p:sp>
      <p:sp>
        <p:nvSpPr>
          <p:cNvPr id="153" name="Rectangle 12"/>
          <p:cNvSpPr/>
          <p:nvPr/>
        </p:nvSpPr>
        <p:spPr>
          <a:xfrm>
            <a:off x="570960" y="2082240"/>
            <a:ext cx="8946000" cy="2833920"/>
          </a:xfrm>
          <a:prstGeom prst="rect">
            <a:avLst/>
          </a:prstGeom>
          <a:noFill/>
          <a:ln w="0">
            <a:noFill/>
          </a:ln>
        </p:spPr>
        <p:style>
          <a:lnRef idx="0"/>
          <a:fillRef idx="0"/>
          <a:effectRef idx="0"/>
          <a:fontRef idx="minor"/>
        </p:style>
        <p:txBody>
          <a:bodyPr lIns="90000" rIns="90000" tIns="45000" bIns="45000" anchor="t">
            <a:spAutoFit/>
          </a:bodyPr>
          <a:p>
            <a:pPr>
              <a:lnSpc>
                <a:spcPts val="2401"/>
              </a:lnSpc>
              <a:buNone/>
            </a:pPr>
            <a:r>
              <a:rPr b="0" i="1" lang="en-US" sz="2000" spc="-1" strike="noStrike">
                <a:solidFill>
                  <a:srgbClr val="000000"/>
                </a:solidFill>
                <a:latin typeface="Arial"/>
                <a:ea typeface="DejaVu Sans"/>
              </a:rPr>
              <a:t>Five times I received from the Jews thirty-nine lashes. Three times I was beaten with rods, once I was stoned, three times I was shipwrecked, a night and a day I have spent in the deep. I have been on frequent journeys, in dangers from rivers, dangers from robbers, dangers from my countrymen, dangers from the Gentiles, dangers in the city, dangers in the wilderness, dangers on the sea, dangers among false brethren; I have been in labor and hardship, through many sleepless nights, in hunger and thirst, often without food, in cold and exposure. Apart from such external things, there is the daily pressure upon me of concern for all the churches. (2 Cor. 11:24–28)</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77" dur="indefinite" restart="never" nodeType="tmRoot">
          <p:childTnLst>
            <p:seq>
              <p:cTn id="78" dur="indefinite" nodeType="mainSeq">
                <p:childTnLst>
                  <p:par>
                    <p:cTn id="79" fill="hold">
                      <p:stCondLst>
                        <p:cond delay="0"/>
                      </p:stCondLst>
                      <p:childTnLst>
                        <p:par>
                          <p:cTn id="80" fill="hold">
                            <p:stCondLst>
                              <p:cond delay="0"/>
                            </p:stCondLst>
                            <p:childTnLst>
                              <p:par>
                                <p:cTn id="81" nodeType="afterEffect" fill="hold" presetClass="entr" presetID="10">
                                  <p:stCondLst>
                                    <p:cond delay="0"/>
                                  </p:stCondLst>
                                  <p:childTnLst>
                                    <p:set>
                                      <p:cBhvr>
                                        <p:cTn id="82" dur="1" fill="hold">
                                          <p:stCondLst>
                                            <p:cond delay="0"/>
                                          </p:stCondLst>
                                        </p:cTn>
                                        <p:tgtEl>
                                          <p:spTgt spid="152"/>
                                        </p:tgtEl>
                                        <p:attrNameLst>
                                          <p:attrName>style.visibility</p:attrName>
                                        </p:attrNameLst>
                                      </p:cBhvr>
                                      <p:to>
                                        <p:strVal val="visible"/>
                                      </p:to>
                                    </p:set>
                                    <p:animEffect filter="fade" transition="in">
                                      <p:cBhvr additive="repl">
                                        <p:cTn id="83" dur="500"/>
                                        <p:tgtEl>
                                          <p:spTgt spid="152"/>
                                        </p:tgtEl>
                                      </p:cBhvr>
                                    </p:animEffect>
                                  </p:childTnLst>
                                </p:cTn>
                              </p:par>
                              <p:par>
                                <p:cTn id="84" nodeType="withEffect" fill="hold" presetClass="entr" presetID="10">
                                  <p:stCondLst>
                                    <p:cond delay="0"/>
                                  </p:stCondLst>
                                  <p:childTnLst>
                                    <p:set>
                                      <p:cBhvr>
                                        <p:cTn id="85" dur="1" fill="hold">
                                          <p:stCondLst>
                                            <p:cond delay="0"/>
                                          </p:stCondLst>
                                        </p:cTn>
                                        <p:tgtEl>
                                          <p:spTgt spid="153"/>
                                        </p:tgtEl>
                                        <p:attrNameLst>
                                          <p:attrName>style.visibility</p:attrName>
                                        </p:attrNameLst>
                                      </p:cBhvr>
                                      <p:to>
                                        <p:strVal val="visible"/>
                                      </p:to>
                                    </p:set>
                                    <p:animEffect filter="fade" transition="in">
                                      <p:cBhvr additive="repl">
                                        <p:cTn id="86" dur="5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504000" y="74160"/>
            <a:ext cx="9070560" cy="124920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Motive to Lie - </a:t>
            </a:r>
            <a:br/>
            <a:r>
              <a:rPr b="0" lang="en-US" sz="4400" spc="-1" strike="noStrike">
                <a:latin typeface="Arial"/>
              </a:rPr>
              <a:t>Self Embarrassment???</a:t>
            </a:r>
            <a:endParaRPr b="0" lang="en-US" sz="4400" spc="-1" strike="noStrike">
              <a:latin typeface="Arial"/>
            </a:endParaRPr>
          </a:p>
        </p:txBody>
      </p:sp>
      <p:sp>
        <p:nvSpPr>
          <p:cNvPr id="155" name="PlaceHolder 2"/>
          <p:cNvSpPr>
            <a:spLocks noGrp="1"/>
          </p:cNvSpPr>
          <p:nvPr>
            <p:ph/>
          </p:nvPr>
        </p:nvSpPr>
        <p:spPr>
          <a:xfrm>
            <a:off x="504000" y="1326600"/>
            <a:ext cx="9070560" cy="3287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People lie to make </a:t>
            </a:r>
            <a:br/>
            <a:r>
              <a:rPr b="0" lang="en-US" sz="3200" spc="-1" strike="noStrike">
                <a:latin typeface="Arial"/>
              </a:rPr>
              <a:t>themselves </a:t>
            </a:r>
            <a:br/>
            <a:r>
              <a:rPr b="0" lang="en-US" sz="3200" spc="-1" strike="noStrike">
                <a:latin typeface="Arial"/>
              </a:rPr>
              <a:t>look better</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But nobody lies to </a:t>
            </a:r>
            <a:br/>
            <a:r>
              <a:rPr b="0" lang="en-US" sz="3200" spc="-1" strike="noStrike">
                <a:latin typeface="Arial"/>
              </a:rPr>
              <a:t>make themselves </a:t>
            </a:r>
            <a:br/>
            <a:r>
              <a:rPr b="0" lang="en-US" sz="3200" spc="-1" strike="noStrike">
                <a:latin typeface="Arial"/>
              </a:rPr>
              <a:t>look bad</a:t>
            </a:r>
            <a:endParaRPr b="0" lang="en-US" sz="3200" spc="-1" strike="noStrike">
              <a:latin typeface="Arial"/>
            </a:endParaRPr>
          </a:p>
        </p:txBody>
      </p:sp>
      <p:pic>
        <p:nvPicPr>
          <p:cNvPr id="156" name="" descr=""/>
          <p:cNvPicPr/>
          <p:nvPr/>
        </p:nvPicPr>
        <p:blipFill>
          <a:blip r:embed="rId1"/>
          <a:stretch/>
        </p:blipFill>
        <p:spPr>
          <a:xfrm>
            <a:off x="5317920" y="1371600"/>
            <a:ext cx="4761000" cy="45133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2" name="Group 8"/>
          <p:cNvGrpSpPr/>
          <p:nvPr/>
        </p:nvGrpSpPr>
        <p:grpSpPr>
          <a:xfrm>
            <a:off x="920160" y="156240"/>
            <a:ext cx="8176680" cy="1132560"/>
            <a:chOff x="920160" y="156240"/>
            <a:chExt cx="8176680" cy="1132560"/>
          </a:xfrm>
        </p:grpSpPr>
        <p:sp>
          <p:nvSpPr>
            <p:cNvPr id="93" name="TextBox 2"/>
            <p:cNvSpPr/>
            <p:nvPr/>
          </p:nvSpPr>
          <p:spPr>
            <a:xfrm>
              <a:off x="2287800" y="210240"/>
              <a:ext cx="680904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Arial"/>
                  <a:ea typeface="DejaVu Sans"/>
                </a:rPr>
                <a:t>How Do We Know If A Witness Is Reliable?</a:t>
              </a:r>
              <a:endParaRPr b="0" lang="en-US" sz="3200" spc="-1" strike="noStrike">
                <a:latin typeface="Arial"/>
              </a:endParaRPr>
            </a:p>
          </p:txBody>
        </p:sp>
        <p:pic>
          <p:nvPicPr>
            <p:cNvPr id="94" name="Picture 2" descr=""/>
            <p:cNvPicPr/>
            <p:nvPr/>
          </p:nvPicPr>
          <p:blipFill>
            <a:blip r:embed="rId1"/>
            <a:stretch/>
          </p:blipFill>
          <p:spPr>
            <a:xfrm>
              <a:off x="920160" y="156240"/>
              <a:ext cx="1510560" cy="1132560"/>
            </a:xfrm>
            <a:prstGeom prst="rect">
              <a:avLst/>
            </a:prstGeom>
            <a:ln w="0">
              <a:noFill/>
            </a:ln>
          </p:spPr>
        </p:pic>
      </p:grpSp>
      <p:sp>
        <p:nvSpPr>
          <p:cNvPr id="95" name="Rectangle 2"/>
          <p:cNvSpPr/>
          <p:nvPr/>
        </p:nvSpPr>
        <p:spPr>
          <a:xfrm>
            <a:off x="303480" y="1573560"/>
            <a:ext cx="9534600" cy="3646440"/>
          </a:xfrm>
          <a:prstGeom prst="rect">
            <a:avLst/>
          </a:prstGeom>
          <a:noFill/>
          <a:ln w="0">
            <a:noFill/>
          </a:ln>
        </p:spPr>
        <p:style>
          <a:lnRef idx="0"/>
          <a:fillRef idx="0"/>
          <a:effectRef idx="0"/>
          <a:fontRef idx="minor"/>
        </p:style>
        <p:txBody>
          <a:bodyPr lIns="90000" rIns="90000" tIns="45000" bIns="45000" anchor="t">
            <a:spAutoFit/>
          </a:bodyPr>
          <a:p>
            <a:pPr marL="343080" indent="-343080">
              <a:lnSpc>
                <a:spcPts val="2801"/>
              </a:lnSpc>
              <a:buClr>
                <a:srgbClr val="000000"/>
              </a:buClr>
              <a:buFont typeface="StarSymbol"/>
              <a:buAutoNum type="arabicPeriod"/>
            </a:pPr>
            <a:r>
              <a:rPr b="0" lang="en-US" sz="2800" spc="-1" strike="noStrike">
                <a:solidFill>
                  <a:srgbClr val="000000"/>
                </a:solidFill>
                <a:latin typeface="Arial"/>
                <a:ea typeface="DejaVu Sans"/>
              </a:rPr>
              <a:t>Was the witness </a:t>
            </a:r>
            <a:r>
              <a:rPr b="1" lang="en-US" sz="2800" spc="-1" strike="noStrike">
                <a:solidFill>
                  <a:srgbClr val="000000"/>
                </a:solidFill>
                <a:latin typeface="Arial"/>
                <a:ea typeface="DejaVu Sans"/>
              </a:rPr>
              <a:t>PRESENT</a:t>
            </a:r>
            <a:r>
              <a:rPr b="0" lang="en-US" sz="2800" spc="-1" strike="noStrike">
                <a:solidFill>
                  <a:srgbClr val="000000"/>
                </a:solidFill>
                <a:latin typeface="Arial"/>
                <a:ea typeface="DejaVu Sans"/>
              </a:rPr>
              <a:t> at the time of the crime?</a:t>
            </a:r>
            <a:endParaRPr b="0" lang="en-US" sz="2800" spc="-1" strike="noStrike">
              <a:latin typeface="Arial"/>
            </a:endParaRPr>
          </a:p>
          <a:p>
            <a:pPr>
              <a:lnSpc>
                <a:spcPts val="2801"/>
              </a:lnSpc>
              <a:buNone/>
            </a:pPr>
            <a:endParaRPr b="0" lang="en-US" sz="2800" spc="-1" strike="noStrike">
              <a:latin typeface="Arial"/>
            </a:endParaRPr>
          </a:p>
          <a:p>
            <a:pPr marL="343080" indent="-343080">
              <a:lnSpc>
                <a:spcPts val="2801"/>
              </a:lnSpc>
              <a:buClr>
                <a:srgbClr val="000000"/>
              </a:buClr>
              <a:buFont typeface="StarSymbol"/>
              <a:buAutoNum type="arabicPeriod"/>
            </a:pPr>
            <a:r>
              <a:rPr b="0" lang="en-US" sz="2800" spc="-1" strike="noStrike">
                <a:solidFill>
                  <a:srgbClr val="000000"/>
                </a:solidFill>
                <a:latin typeface="Arial"/>
                <a:ea typeface="DejaVu Sans"/>
              </a:rPr>
              <a:t>Can the witness’ statements be </a:t>
            </a:r>
            <a:r>
              <a:rPr b="1" lang="en-US" sz="2800" spc="-1" strike="noStrike">
                <a:solidFill>
                  <a:srgbClr val="000000"/>
                </a:solidFill>
                <a:latin typeface="Arial"/>
                <a:ea typeface="DejaVu Sans"/>
              </a:rPr>
              <a:t>CORROBORATED</a:t>
            </a:r>
            <a:r>
              <a:rPr b="0" lang="en-US" sz="2800" spc="-1" strike="noStrike">
                <a:solidFill>
                  <a:srgbClr val="000000"/>
                </a:solidFill>
                <a:latin typeface="Arial"/>
                <a:ea typeface="DejaVu Sans"/>
              </a:rPr>
              <a:t> in some way?</a:t>
            </a:r>
            <a:endParaRPr b="0" lang="en-US" sz="2800" spc="-1" strike="noStrike">
              <a:latin typeface="Arial"/>
            </a:endParaRPr>
          </a:p>
          <a:p>
            <a:pPr>
              <a:lnSpc>
                <a:spcPts val="2801"/>
              </a:lnSpc>
              <a:buNone/>
            </a:pPr>
            <a:endParaRPr b="0" lang="en-US" sz="2800" spc="-1" strike="noStrike">
              <a:latin typeface="Arial"/>
            </a:endParaRPr>
          </a:p>
          <a:p>
            <a:pPr marL="343080" indent="-343080">
              <a:lnSpc>
                <a:spcPts val="2801"/>
              </a:lnSpc>
              <a:buClr>
                <a:srgbClr val="000000"/>
              </a:buClr>
              <a:buFont typeface="StarSymbol"/>
              <a:buAutoNum type="arabicPeriod"/>
            </a:pPr>
            <a:r>
              <a:rPr b="0" lang="en-US" sz="2800" spc="-1" strike="noStrike">
                <a:solidFill>
                  <a:srgbClr val="000000"/>
                </a:solidFill>
                <a:latin typeface="Arial"/>
                <a:ea typeface="DejaVu Sans"/>
              </a:rPr>
              <a:t>Has the witness been </a:t>
            </a:r>
            <a:r>
              <a:rPr b="1" lang="en-US" sz="2800" spc="-1" strike="noStrike">
                <a:solidFill>
                  <a:srgbClr val="000000"/>
                </a:solidFill>
                <a:latin typeface="Arial"/>
                <a:ea typeface="DejaVu Sans"/>
              </a:rPr>
              <a:t>HONEST</a:t>
            </a:r>
            <a:r>
              <a:rPr b="0" lang="en-US" sz="2800" spc="-1" strike="noStrike">
                <a:solidFill>
                  <a:srgbClr val="000000"/>
                </a:solidFill>
                <a:latin typeface="Arial"/>
                <a:ea typeface="DejaVu Sans"/>
              </a:rPr>
              <a:t> </a:t>
            </a:r>
            <a:r>
              <a:rPr b="1" lang="en-US" sz="2800" spc="-1" strike="noStrike">
                <a:solidFill>
                  <a:srgbClr val="000000"/>
                </a:solidFill>
                <a:latin typeface="Arial"/>
                <a:ea typeface="DejaVu Sans"/>
              </a:rPr>
              <a:t>and</a:t>
            </a:r>
            <a:r>
              <a:rPr b="0" lang="en-US" sz="2800" spc="-1" strike="noStrike">
                <a:solidFill>
                  <a:srgbClr val="000000"/>
                </a:solidFill>
                <a:latin typeface="Arial"/>
                <a:ea typeface="DejaVu Sans"/>
              </a:rPr>
              <a:t> </a:t>
            </a:r>
            <a:r>
              <a:rPr b="1" lang="en-US" sz="2800" spc="-1" strike="noStrike">
                <a:solidFill>
                  <a:srgbClr val="000000"/>
                </a:solidFill>
                <a:latin typeface="Arial"/>
                <a:ea typeface="DejaVu Sans"/>
              </a:rPr>
              <a:t>ACCURATE</a:t>
            </a:r>
            <a:r>
              <a:rPr b="0" lang="en-US" sz="2800" spc="-1" strike="noStrike">
                <a:solidFill>
                  <a:srgbClr val="000000"/>
                </a:solidFill>
                <a:latin typeface="Arial"/>
                <a:ea typeface="DejaVu Sans"/>
              </a:rPr>
              <a:t> over time?</a:t>
            </a:r>
            <a:endParaRPr b="0" lang="en-US" sz="2800" spc="-1" strike="noStrike">
              <a:latin typeface="Arial"/>
            </a:endParaRPr>
          </a:p>
          <a:p>
            <a:pPr>
              <a:lnSpc>
                <a:spcPts val="2801"/>
              </a:lnSpc>
              <a:buNone/>
            </a:pPr>
            <a:endParaRPr b="0" lang="en-US" sz="2800" spc="-1" strike="noStrike">
              <a:latin typeface="Arial"/>
            </a:endParaRPr>
          </a:p>
          <a:p>
            <a:pPr marL="343080" indent="-343080">
              <a:lnSpc>
                <a:spcPts val="2801"/>
              </a:lnSpc>
              <a:buClr>
                <a:srgbClr val="000000"/>
              </a:buClr>
              <a:buFont typeface="StarSymbol"/>
              <a:buAutoNum type="arabicPeriod"/>
            </a:pPr>
            <a:r>
              <a:rPr b="0" lang="en-US" sz="2800" spc="-1" strike="noStrike">
                <a:solidFill>
                  <a:srgbClr val="000000"/>
                </a:solidFill>
                <a:latin typeface="Arial"/>
                <a:ea typeface="DejaVu Sans"/>
              </a:rPr>
              <a:t>Does the witness possess a </a:t>
            </a:r>
            <a:r>
              <a:rPr b="1" lang="en-US" sz="2800" spc="-1" strike="noStrike">
                <a:solidFill>
                  <a:srgbClr val="000000"/>
                </a:solidFill>
                <a:latin typeface="Arial"/>
                <a:ea typeface="DejaVu Sans"/>
              </a:rPr>
              <a:t>BIAS</a:t>
            </a:r>
            <a:r>
              <a:rPr b="0" lang="en-US" sz="2800" spc="-1" strike="noStrike">
                <a:solidFill>
                  <a:srgbClr val="000000"/>
                </a:solidFill>
                <a:latin typeface="Arial"/>
                <a:ea typeface="DejaVu Sans"/>
              </a:rPr>
              <a:t> that might cause him or her to lie?</a:t>
            </a:r>
            <a:endParaRPr b="0" lang="en-US" sz="28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10">
                                  <p:stCondLst>
                                    <p:cond delay="0"/>
                                  </p:stCondLst>
                                  <p:childTnLst>
                                    <p:set>
                                      <p:cBhvr>
                                        <p:cTn id="6" dur="1" fill="hold">
                                          <p:stCondLst>
                                            <p:cond delay="0"/>
                                          </p:stCondLst>
                                        </p:cTn>
                                        <p:tgtEl>
                                          <p:spTgt spid="92"/>
                                        </p:tgtEl>
                                        <p:attrNameLst>
                                          <p:attrName>style.visibility</p:attrName>
                                        </p:attrNameLst>
                                      </p:cBhvr>
                                      <p:to>
                                        <p:strVal val="visible"/>
                                      </p:to>
                                    </p:set>
                                    <p:animEffect filter="fade" transition="in">
                                      <p:cBhvr additive="repl">
                                        <p:cTn id="7" dur="500"/>
                                        <p:tgtEl>
                                          <p:spTgt spid="92"/>
                                        </p:tgtEl>
                                      </p:cBhvr>
                                    </p:animEffect>
                                  </p:childTnLst>
                                </p:cTn>
                              </p:par>
                            </p:childTnLst>
                          </p:cTn>
                        </p:par>
                        <p:par>
                          <p:cTn id="8" fill="hold">
                            <p:stCondLst>
                              <p:cond delay="500"/>
                            </p:stCondLst>
                            <p:childTnLst>
                              <p:par>
                                <p:cTn id="9" nodeType="afterEffect" fill="hold" presetClass="entr" presetID="10">
                                  <p:stCondLst>
                                    <p:cond delay="0"/>
                                  </p:stCondLst>
                                  <p:childTnLst>
                                    <p:set>
                                      <p:cBhvr>
                                        <p:cTn id="10" dur="1" fill="hold">
                                          <p:stCondLst>
                                            <p:cond delay="0"/>
                                          </p:stCondLst>
                                        </p:cTn>
                                        <p:tgtEl>
                                          <p:spTgt spid="95"/>
                                        </p:tgtEl>
                                        <p:attrNameLst>
                                          <p:attrName>style.visibility</p:attrName>
                                        </p:attrNameLst>
                                      </p:cBhvr>
                                      <p:to>
                                        <p:strVal val="visible"/>
                                      </p:to>
                                    </p:set>
                                    <p:animEffect filter="fade" transition="in">
                                      <p:cBhvr additive="repl">
                                        <p:cTn id="11" dur="5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Self-Embarrassment Examples</a:t>
            </a:r>
            <a:endParaRPr b="0" lang="en-US" sz="4400" spc="-1" strike="noStrike">
              <a:latin typeface="Arial"/>
            </a:endParaRPr>
          </a:p>
        </p:txBody>
      </p:sp>
      <p:sp>
        <p:nvSpPr>
          <p:cNvPr id="158"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65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Eyewitness main characters are:</a:t>
            </a:r>
            <a:br/>
            <a:r>
              <a:rPr b="0" lang="en-US" sz="3200" spc="-1" strike="noStrike">
                <a:latin typeface="Arial"/>
              </a:rPr>
              <a:t>-dim-witted – don’t understand what Jesus says</a:t>
            </a:r>
            <a:br/>
            <a:r>
              <a:rPr b="0" lang="en-US" sz="3200" spc="-1" strike="noStrike">
                <a:latin typeface="Arial"/>
              </a:rPr>
              <a:t>-uncaring – fell asleep on Jesus</a:t>
            </a:r>
            <a:br/>
            <a:r>
              <a:rPr b="0" lang="en-US" sz="3200" spc="-1" strike="noStrike">
                <a:latin typeface="Arial"/>
              </a:rPr>
              <a:t>-didn’t bury Jesus – left it to Jesus’ enemies</a:t>
            </a:r>
            <a:br/>
            <a:r>
              <a:rPr b="0" lang="en-US" sz="3200" spc="-1" strike="noStrike">
                <a:latin typeface="Arial"/>
              </a:rPr>
              <a:t>-Peter called “Satan” by Jesus</a:t>
            </a:r>
            <a:br/>
            <a:r>
              <a:rPr b="0" lang="en-US" sz="3200" spc="-1" strike="noStrike">
                <a:latin typeface="Arial"/>
              </a:rPr>
              <a:t>-Peter rebuked by Paul for hypocrisy</a:t>
            </a:r>
            <a:br/>
            <a:r>
              <a:rPr b="0" lang="en-US" sz="3200" spc="-1" strike="noStrike">
                <a:latin typeface="Arial"/>
              </a:rPr>
              <a:t>-Peter denies Jesus 3 times</a:t>
            </a:r>
            <a:br/>
            <a:r>
              <a:rPr b="0" lang="en-US" sz="3200" spc="-1" strike="noStrike">
                <a:latin typeface="Arial"/>
              </a:rPr>
              <a:t>-are cowards – all but one stays for crucifixion</a:t>
            </a:r>
            <a:br/>
            <a:r>
              <a:rPr b="0" lang="en-US" sz="3200" spc="-1" strike="noStrike">
                <a:latin typeface="Arial"/>
              </a:rPr>
              <a:t>-they doubted the resurrection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All are details you don’t add when making up a story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Embarrassing Jesus details</a:t>
            </a:r>
            <a:endParaRPr b="0" lang="en-US" sz="4400" spc="-1" strike="noStrike">
              <a:latin typeface="Arial"/>
            </a:endParaRPr>
          </a:p>
        </p:txBody>
      </p:sp>
      <p:sp>
        <p:nvSpPr>
          <p:cNvPr id="160"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5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Considered “</a:t>
            </a:r>
            <a:r>
              <a:rPr b="0" lang="en-US" sz="3200" spc="-1" strike="noStrike" u="sng">
                <a:uFillTx/>
                <a:latin typeface="Arial"/>
              </a:rPr>
              <a:t>out of his mind</a:t>
            </a:r>
            <a:r>
              <a:rPr b="0" lang="en-US" sz="3200" spc="-1" strike="noStrike">
                <a:latin typeface="Arial"/>
              </a:rPr>
              <a:t>” by his family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uFillTx/>
                <a:latin typeface="Arial"/>
              </a:rPr>
              <a:t>Not believed</a:t>
            </a:r>
            <a:r>
              <a:rPr b="0" lang="en-US" sz="3200" spc="-1" strike="noStrike">
                <a:latin typeface="Arial"/>
              </a:rPr>
              <a:t> by his own brothers (John 7:5)</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Called a “</a:t>
            </a:r>
            <a:r>
              <a:rPr b="0" lang="en-US" sz="3200" spc="-1" strike="noStrike" u="sng">
                <a:uFillTx/>
                <a:latin typeface="Arial"/>
              </a:rPr>
              <a:t>deceiver</a:t>
            </a:r>
            <a:r>
              <a:rPr b="0" lang="en-US" sz="3200" spc="-1" strike="noStrike">
                <a:latin typeface="Arial"/>
              </a:rPr>
              <a:t>” (John 7:12)</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uFillTx/>
                <a:latin typeface="Arial"/>
              </a:rPr>
              <a:t>Deserted</a:t>
            </a:r>
            <a:r>
              <a:rPr b="0" lang="en-US" sz="3200" spc="-1" strike="noStrike">
                <a:latin typeface="Arial"/>
              </a:rPr>
              <a:t> by many of his followers (John 6:66)</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Some “Jews who had believed in him” (John 8:30-31) wanted to stone Him (v. 59)</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Called a “</a:t>
            </a:r>
            <a:r>
              <a:rPr b="0" lang="en-US" sz="3200" spc="-1" strike="noStrike" u="sng">
                <a:uFillTx/>
                <a:latin typeface="Arial"/>
              </a:rPr>
              <a:t>Drunkard</a:t>
            </a:r>
            <a:r>
              <a:rPr b="0" lang="en-US" sz="3200" spc="-1" strike="noStrike">
                <a:latin typeface="Arial"/>
              </a:rPr>
              <a:t>” (Matt 11:19)</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Called “demon-possessed” (Mark 3:22;John 7:20, 8:48)</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Called a “madman” (John 10:20)</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Difficult sayings of Jesus</a:t>
            </a:r>
            <a:endParaRPr b="0" lang="en-US" sz="4400" spc="-1" strike="noStrike">
              <a:latin typeface="Arial"/>
            </a:endParaRPr>
          </a:p>
        </p:txBody>
      </p:sp>
      <p:sp>
        <p:nvSpPr>
          <p:cNvPr id="162"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7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I tell you the truth, unless you eat the flesh of the Son of Man and drink His blood, you have no life in you” (John 6:53)</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from this time many of his disciples turned back and no longer followed Him” (John 6:66)</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Who would invent a perfect, God-man Jesus who had followers, but said something that seemed so bizarre that His followers started leaving Him?</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Demanding Statements of Jesus</a:t>
            </a:r>
            <a:endParaRPr b="0" lang="en-US" sz="4400" spc="-1" strike="noStrike">
              <a:latin typeface="Arial"/>
            </a:endParaRPr>
          </a:p>
        </p:txBody>
      </p:sp>
      <p:sp>
        <p:nvSpPr>
          <p:cNvPr id="164"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62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What motive would the gospel writers have to make Jesus say so many demanding things that no one had ever demanded so explicitly of people before?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Jesus says that looking at a woman lustfully makes you an adulterer at heart (Matt 5:28)</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Divorce, except for infidelity, is adultery if you remarry (Matt 5:32)</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Turn the other cheek and go the extra mile (Matt 5)</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Love enemies and pray for your persecutors (Matt 5:44-45)</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Be perfect as your Father is perfect (Matt 5:48)</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504000" y="74160"/>
            <a:ext cx="9070560" cy="124920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Motive to Make up these resurrection details?</a:t>
            </a:r>
            <a:endParaRPr b="0" lang="en-US" sz="4400" spc="-1" strike="noStrike">
              <a:latin typeface="Arial"/>
            </a:endParaRPr>
          </a:p>
        </p:txBody>
      </p:sp>
      <p:sp>
        <p:nvSpPr>
          <p:cNvPr id="166"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76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Burial of Jesus – Joseph of Arimathea was a member of the Sanhedrin who sentenced Jesus to death</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All 4 gospels say women were 1</a:t>
            </a:r>
            <a:r>
              <a:rPr b="0" lang="en-US" sz="3200" spc="-1" strike="noStrike" baseline="33000">
                <a:latin typeface="Arial"/>
              </a:rPr>
              <a:t>st</a:t>
            </a:r>
            <a:r>
              <a:rPr b="0" lang="en-US" sz="3200" spc="-1" strike="noStrike">
                <a:latin typeface="Arial"/>
              </a:rPr>
              <a:t> witnesses of empty tomb. One was formerly demon-possessed. (witness liability?)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 risen Jesus did not appear to the priests, yet “a large number of priests became obedient to the faith” (Acts 6:7)</a:t>
            </a:r>
            <a:br/>
            <a:r>
              <a:rPr b="0" lang="en-US" sz="3200" spc="-1" strike="noStrike">
                <a:latin typeface="Arial"/>
              </a:rPr>
              <a:t>-Acts 15:5 shows these priests later telling the Jerusalem council they must obey the law of Moses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504000" y="74160"/>
            <a:ext cx="9070560" cy="124920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4 synoptic gospels big on history. Little on theology</a:t>
            </a:r>
            <a:endParaRPr b="0" lang="en-US" sz="4400" spc="-1" strike="noStrike">
              <a:latin typeface="Arial"/>
            </a:endParaRPr>
          </a:p>
        </p:txBody>
      </p:sp>
      <p:sp>
        <p:nvSpPr>
          <p:cNvPr id="168"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65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They read more like historical accounts than theology (though it’s in there)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No mention of “believe in Jesus and you will resurrect like Him too” after mention of Jesus’ resurrection in the gospels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ea typeface="Microsoft YaHei"/>
              </a:rPr>
              <a:t>If making up a Jesus resurrection story and getting folks on-board, the gospel writers did a bad job at it.</a:t>
            </a:r>
            <a:br/>
            <a:r>
              <a:rPr b="0" lang="en-US" sz="3200" spc="-1" strike="noStrike">
                <a:latin typeface="Arial"/>
                <a:ea typeface="Microsoft YaHei"/>
              </a:rPr>
              <a:t>They didn’t even attempt to explain what the implications were of the resurrection (except John 20:31).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ea typeface="Microsoft YaHei"/>
              </a:rPr>
              <a:t>What motivation for that unless they were writing less to err on the side of accuracy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0"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7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Claim: </a:t>
            </a:r>
            <a:br/>
            <a:r>
              <a:rPr b="0" lang="en-US" sz="3200" spc="-1" strike="noStrike">
                <a:latin typeface="Arial"/>
              </a:rPr>
              <a:t>Maybe all those “chain of custody” early church father people colluded together to say that Jesus was resurrected so that they could get power and control over people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Conspiracies hard to maintain with so many participants and so much time. Early church leaders were also often met with frequent persecution, which aren’t exactly perks...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Successful Conspiracies - Summary</a:t>
            </a:r>
            <a:endParaRPr b="0" lang="en-US" sz="4400" spc="-1" strike="noStrike">
              <a:latin typeface="Arial"/>
            </a:endParaRPr>
          </a:p>
        </p:txBody>
      </p:sp>
      <p:sp>
        <p:nvSpPr>
          <p:cNvPr id="172" name="PlaceHolder 2"/>
          <p:cNvSpPr>
            <a:spLocks noGrp="1"/>
          </p:cNvSpPr>
          <p:nvPr>
            <p:ph/>
          </p:nvPr>
        </p:nvSpPr>
        <p:spPr>
          <a:xfrm>
            <a:off x="504000" y="1326600"/>
            <a:ext cx="9070560" cy="3287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Small number of conspirators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Thorough and immediate communication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Short time span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Significant relational connections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Little or no pressure</a:t>
            </a:r>
            <a:endParaRPr b="0" lang="en-US" sz="3200" spc="-1" strike="noStrike">
              <a:latin typeface="Arial"/>
            </a:endParaRPr>
          </a:p>
        </p:txBody>
      </p:sp>
      <p:pic>
        <p:nvPicPr>
          <p:cNvPr id="173" name="" descr=""/>
          <p:cNvPicPr/>
          <p:nvPr/>
        </p:nvPicPr>
        <p:blipFill>
          <a:blip r:embed="rId1"/>
          <a:stretch/>
        </p:blipFill>
        <p:spPr>
          <a:xfrm>
            <a:off x="5029200" y="3779640"/>
            <a:ext cx="1370520" cy="1019880"/>
          </a:xfrm>
          <a:prstGeom prst="rect">
            <a:avLst/>
          </a:prstGeom>
          <a:ln w="0">
            <a:noFill/>
          </a:ln>
        </p:spPr>
      </p:pic>
      <p:pic>
        <p:nvPicPr>
          <p:cNvPr id="174" name="" descr=""/>
          <p:cNvPicPr/>
          <p:nvPr/>
        </p:nvPicPr>
        <p:blipFill>
          <a:blip r:embed="rId2"/>
          <a:stretch/>
        </p:blipFill>
        <p:spPr>
          <a:xfrm>
            <a:off x="7086600" y="2845800"/>
            <a:ext cx="2392560" cy="1496520"/>
          </a:xfrm>
          <a:prstGeom prst="rect">
            <a:avLst/>
          </a:prstGeom>
          <a:ln w="0">
            <a:noFill/>
          </a:ln>
        </p:spPr>
      </p:pic>
      <p:pic>
        <p:nvPicPr>
          <p:cNvPr id="175" name="" descr=""/>
          <p:cNvPicPr/>
          <p:nvPr/>
        </p:nvPicPr>
        <p:blipFill>
          <a:blip r:embed="rId3"/>
          <a:stretch/>
        </p:blipFill>
        <p:spPr>
          <a:xfrm>
            <a:off x="4031640" y="2514600"/>
            <a:ext cx="817560" cy="855000"/>
          </a:xfrm>
          <a:prstGeom prst="rect">
            <a:avLst/>
          </a:prstGeom>
          <a:ln w="0">
            <a:noFill/>
          </a:ln>
        </p:spPr>
      </p:pic>
      <p:pic>
        <p:nvPicPr>
          <p:cNvPr id="176" name="" descr=""/>
          <p:cNvPicPr/>
          <p:nvPr/>
        </p:nvPicPr>
        <p:blipFill>
          <a:blip r:embed="rId4"/>
          <a:stretch/>
        </p:blipFill>
        <p:spPr>
          <a:xfrm>
            <a:off x="8458200" y="1326600"/>
            <a:ext cx="1312920" cy="15422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Rectangle 1"/>
          <p:cNvSpPr/>
          <p:nvPr/>
        </p:nvSpPr>
        <p:spPr>
          <a:xfrm>
            <a:off x="561960" y="3920760"/>
            <a:ext cx="8474400" cy="496080"/>
          </a:xfrm>
          <a:prstGeom prst="rect">
            <a:avLst/>
          </a:prstGeom>
          <a:noFill/>
          <a:ln w="0">
            <a:noFill/>
          </a:ln>
        </p:spPr>
        <p:style>
          <a:lnRef idx="0"/>
          <a:fillRef idx="0"/>
          <a:effectRef idx="0"/>
          <a:fontRef idx="minor"/>
        </p:style>
        <p:txBody>
          <a:bodyPr lIns="90000" rIns="90000" tIns="45000" bIns="45000" anchor="t">
            <a:spAutoFit/>
          </a:bodyPr>
          <a:p>
            <a:pPr algn="ctr">
              <a:lnSpc>
                <a:spcPts val="3200"/>
              </a:lnSpc>
              <a:buNone/>
            </a:pPr>
            <a:r>
              <a:rPr b="0" lang="en-US" sz="3200" spc="-1" strike="noStrike">
                <a:solidFill>
                  <a:srgbClr val="000000"/>
                </a:solidFill>
                <a:latin typeface="Arial"/>
                <a:ea typeface="DejaVu Sans"/>
              </a:rPr>
              <a:t>The Gospels Pass the Fourth Test</a:t>
            </a:r>
            <a:endParaRPr b="0" lang="en-US" sz="3200" spc="-1" strike="noStrike">
              <a:latin typeface="Arial"/>
            </a:endParaRPr>
          </a:p>
        </p:txBody>
      </p:sp>
      <p:pic>
        <p:nvPicPr>
          <p:cNvPr id="178" name="Picture 12" descr=""/>
          <p:cNvPicPr/>
          <p:nvPr/>
        </p:nvPicPr>
        <p:blipFill>
          <a:blip r:embed="rId1"/>
          <a:stretch/>
        </p:blipFill>
        <p:spPr>
          <a:xfrm>
            <a:off x="1032480" y="777240"/>
            <a:ext cx="7995600" cy="294948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87" dur="indefinite" restart="never" nodeType="tmRoot">
          <p:childTnLst>
            <p:seq>
              <p:cTn id="88" dur="indefinite" nodeType="mainSeq">
                <p:childTnLst>
                  <p:par>
                    <p:cTn id="89" fill="hold">
                      <p:stCondLst>
                        <p:cond delay="0"/>
                      </p:stCondLst>
                      <p:childTnLst>
                        <p:par>
                          <p:cTn id="90" fill="hold">
                            <p:stCondLst>
                              <p:cond delay="0"/>
                            </p:stCondLst>
                            <p:childTnLst>
                              <p:par>
                                <p:cTn id="91" nodeType="afterEffect" fill="hold" presetClass="entr" presetID="10">
                                  <p:stCondLst>
                                    <p:cond delay="0"/>
                                  </p:stCondLst>
                                  <p:childTnLst>
                                    <p:set>
                                      <p:cBhvr>
                                        <p:cTn id="92" dur="1" fill="hold">
                                          <p:stCondLst>
                                            <p:cond delay="0"/>
                                          </p:stCondLst>
                                        </p:cTn>
                                        <p:tgtEl>
                                          <p:spTgt spid="178"/>
                                        </p:tgtEl>
                                        <p:attrNameLst>
                                          <p:attrName>style.visibility</p:attrName>
                                        </p:attrNameLst>
                                      </p:cBhvr>
                                      <p:to>
                                        <p:strVal val="visible"/>
                                      </p:to>
                                    </p:set>
                                    <p:animEffect filter="fade" transition="in">
                                      <p:cBhvr additive="repl">
                                        <p:cTn id="93" dur="500"/>
                                        <p:tgtEl>
                                          <p:spTgt spid="178"/>
                                        </p:tgtEl>
                                      </p:cBhvr>
                                    </p:animEffect>
                                  </p:childTnLst>
                                </p:cTn>
                              </p:par>
                            </p:childTnLst>
                          </p:cTn>
                        </p:par>
                        <p:par>
                          <p:cTn id="94" fill="hold">
                            <p:stCondLst>
                              <p:cond delay="500"/>
                            </p:stCondLst>
                            <p:childTnLst>
                              <p:par>
                                <p:cTn id="95" nodeType="afterEffect" fill="hold" presetClass="entr" presetID="10">
                                  <p:stCondLst>
                                    <p:cond delay="0"/>
                                  </p:stCondLst>
                                  <p:childTnLst>
                                    <p:set>
                                      <p:cBhvr>
                                        <p:cTn id="96" dur="1" fill="hold">
                                          <p:stCondLst>
                                            <p:cond delay="0"/>
                                          </p:stCondLst>
                                        </p:cTn>
                                        <p:tgtEl>
                                          <p:spTgt spid="177"/>
                                        </p:tgtEl>
                                        <p:attrNameLst>
                                          <p:attrName>style.visibility</p:attrName>
                                        </p:attrNameLst>
                                      </p:cBhvr>
                                      <p:to>
                                        <p:strVal val="visible"/>
                                      </p:to>
                                    </p:set>
                                    <p:animEffect filter="fade" transition="in">
                                      <p:cBhvr additive="repl">
                                        <p:cTn id="97" dur="5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Apostles</a:t>
            </a:r>
            <a:endParaRPr b="0" lang="en-US" sz="4400" spc="-1" strike="noStrike">
              <a:latin typeface="Arial"/>
            </a:endParaRPr>
          </a:p>
        </p:txBody>
      </p:sp>
      <p:sp>
        <p:nvSpPr>
          <p:cNvPr id="180"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7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Lacked motive for earthly gain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Not possible to benefit materially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Were concerned about eternal life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No motive for telling lies for spiritual claims they knew were untrue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Most reasonable explanation:</a:t>
            </a:r>
            <a:br/>
            <a:r>
              <a:rPr b="0" lang="en-US" sz="3200" spc="-1" strike="noStrike">
                <a:latin typeface="Arial"/>
              </a:rPr>
              <a:t>They were telling the truth.</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6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Bias:</a:t>
            </a:r>
            <a:br/>
            <a:r>
              <a:rPr b="0" lang="en-US" sz="3200" spc="-1" strike="noStrike">
                <a:latin typeface="Arial"/>
              </a:rPr>
              <a:t>Tendency to think in a way that is usually not based on a reasoned judgment.</a:t>
            </a:r>
            <a:endParaRPr b="0" lang="en-US" sz="3200" spc="-1" strike="noStrike">
              <a:latin typeface="Arial"/>
            </a:endParaRPr>
          </a:p>
          <a:p>
            <a:pPr>
              <a:lnSpc>
                <a:spcPct val="100000"/>
              </a:lnSpc>
              <a:spcBef>
                <a:spcPts val="1417"/>
              </a:spcBef>
              <a:buNone/>
            </a:pPr>
            <a:r>
              <a:rPr b="0" lang="en-US" sz="3200" spc="-1" strike="noStrike">
                <a:latin typeface="Arial"/>
              </a:rPr>
              <a:t>No one wants to be called “biased”</a:t>
            </a:r>
            <a:br/>
            <a:r>
              <a:rPr b="0" lang="en-US" sz="3200" spc="-1" strike="noStrike">
                <a:latin typeface="Arial"/>
              </a:rPr>
              <a:t>-it suggests no one can believe what you say. We all have biases of some sort, so that mode of thought can sometimes be misleading.</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 all make judgments</a:t>
            </a:r>
            <a:br/>
            <a:br/>
            <a:r>
              <a:rPr b="0" lang="en-US" sz="3200" spc="-1" strike="noStrike">
                <a:latin typeface="Arial"/>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Picture 16" descr=""/>
          <p:cNvPicPr/>
          <p:nvPr/>
        </p:nvPicPr>
        <p:blipFill>
          <a:blip r:embed="rId1"/>
          <a:stretch/>
        </p:blipFill>
        <p:spPr>
          <a:xfrm>
            <a:off x="981360" y="240480"/>
            <a:ext cx="7964640" cy="476316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98" dur="indefinite" restart="never" nodeType="tmRoot">
          <p:childTnLst>
            <p:seq>
              <p:cTn id="99" dur="indefinite" nodeType="mainSeq">
                <p:childTnLst>
                  <p:par>
                    <p:cTn id="100" fill="hold">
                      <p:stCondLst>
                        <p:cond delay="0"/>
                      </p:stCondLst>
                      <p:childTnLst>
                        <p:par>
                          <p:cTn id="101" fill="hold">
                            <p:stCondLst>
                              <p:cond delay="0"/>
                            </p:stCondLst>
                            <p:childTnLst>
                              <p:par>
                                <p:cTn id="102" nodeType="afterEffect" fill="hold" presetClass="entr" presetID="10">
                                  <p:stCondLst>
                                    <p:cond delay="0"/>
                                  </p:stCondLst>
                                  <p:childTnLst>
                                    <p:set>
                                      <p:cBhvr>
                                        <p:cTn id="103" dur="1" fill="hold">
                                          <p:stCondLst>
                                            <p:cond delay="0"/>
                                          </p:stCondLst>
                                        </p:cTn>
                                        <p:tgtEl>
                                          <p:spTgt spid="181"/>
                                        </p:tgtEl>
                                        <p:attrNameLst>
                                          <p:attrName>style.visibility</p:attrName>
                                        </p:attrNameLst>
                                      </p:cBhvr>
                                      <p:to>
                                        <p:strVal val="visible"/>
                                      </p:to>
                                    </p:set>
                                    <p:animEffect filter="fade" transition="in">
                                      <p:cBhvr additive="repl">
                                        <p:cTn id="104" dur="5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Picture 17" descr=""/>
          <p:cNvPicPr/>
          <p:nvPr/>
        </p:nvPicPr>
        <p:blipFill>
          <a:blip r:embed="rId1"/>
          <a:srcRect l="14137" t="9849" r="0" b="11587"/>
          <a:stretch/>
        </p:blipFill>
        <p:spPr>
          <a:xfrm>
            <a:off x="547560" y="448200"/>
            <a:ext cx="3758760" cy="3441240"/>
          </a:xfrm>
          <a:prstGeom prst="rect">
            <a:avLst/>
          </a:prstGeom>
          <a:ln w="0">
            <a:noFill/>
          </a:ln>
        </p:spPr>
      </p:pic>
      <p:grpSp>
        <p:nvGrpSpPr>
          <p:cNvPr id="183" name="Group 11"/>
          <p:cNvGrpSpPr/>
          <p:nvPr/>
        </p:nvGrpSpPr>
        <p:grpSpPr>
          <a:xfrm>
            <a:off x="0" y="3200400"/>
            <a:ext cx="10078560" cy="1539720"/>
            <a:chOff x="0" y="3200400"/>
            <a:chExt cx="10078560" cy="1539720"/>
          </a:xfrm>
        </p:grpSpPr>
        <p:sp>
          <p:nvSpPr>
            <p:cNvPr id="184" name="TextBox 9"/>
            <p:cNvSpPr/>
            <p:nvPr/>
          </p:nvSpPr>
          <p:spPr>
            <a:xfrm>
              <a:off x="4059360" y="3200400"/>
              <a:ext cx="5055480" cy="47052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0" lang="en-US" sz="2800" spc="-1" strike="noStrike">
                  <a:solidFill>
                    <a:srgbClr val="000000"/>
                  </a:solidFill>
                  <a:latin typeface="Arial"/>
                  <a:ea typeface="DejaVu Sans"/>
                </a:rPr>
                <a:t>for more information visit:</a:t>
              </a:r>
              <a:endParaRPr b="0" lang="en-US" sz="2800" spc="-1" strike="noStrike">
                <a:latin typeface="Arial"/>
              </a:endParaRPr>
            </a:p>
          </p:txBody>
        </p:sp>
        <p:sp>
          <p:nvSpPr>
            <p:cNvPr id="185" name="TextBox 10"/>
            <p:cNvSpPr/>
            <p:nvPr/>
          </p:nvSpPr>
          <p:spPr>
            <a:xfrm>
              <a:off x="0" y="4269600"/>
              <a:ext cx="10078560" cy="47052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0" lang="en-US" sz="4800" spc="-1" strike="noStrike">
                  <a:solidFill>
                    <a:srgbClr val="000000"/>
                  </a:solidFill>
                  <a:latin typeface="Arial"/>
                  <a:ea typeface="DejaVu Sans"/>
                </a:rPr>
                <a:t>www.ColdCaseChristianity.com</a:t>
              </a:r>
              <a:endParaRPr b="0" lang="en-US" sz="4800" spc="-1" strike="noStrike">
                <a:latin typeface="Arial"/>
              </a:endParaRPr>
            </a:p>
          </p:txBody>
        </p:sp>
      </p:grpSp>
    </p:spTree>
  </p:cSld>
  <mc:AlternateContent>
    <mc:Choice Requires="p14">
      <p:transition spd="med" p14:dur="700">
        <p:fade/>
      </p:transition>
    </mc:Choice>
    <mc:Fallback>
      <p:transition spd="med">
        <p:fade/>
      </p:transition>
    </mc:Fallback>
  </mc:AlternateContent>
  <p:timing>
    <p:tnLst>
      <p:par>
        <p:cTn id="105" dur="indefinite" restart="never" nodeType="tmRoot">
          <p:childTnLst>
            <p:seq>
              <p:cTn id="106" dur="indefinite" nodeType="mainSeq">
                <p:childTnLst>
                  <p:par>
                    <p:cTn id="107" fill="hold">
                      <p:stCondLst>
                        <p:cond delay="0"/>
                      </p:stCondLst>
                      <p:childTnLst>
                        <p:par>
                          <p:cTn id="108" fill="hold">
                            <p:stCondLst>
                              <p:cond delay="0"/>
                            </p:stCondLst>
                            <p:childTnLst>
                              <p:par>
                                <p:cTn id="109" nodeType="afterEffect" fill="hold" presetClass="entr" presetID="10">
                                  <p:stCondLst>
                                    <p:cond delay="0"/>
                                  </p:stCondLst>
                                  <p:childTnLst>
                                    <p:set>
                                      <p:cBhvr>
                                        <p:cTn id="110" dur="1" fill="hold">
                                          <p:stCondLst>
                                            <p:cond delay="0"/>
                                          </p:stCondLst>
                                        </p:cTn>
                                        <p:tgtEl>
                                          <p:spTgt spid="182"/>
                                        </p:tgtEl>
                                        <p:attrNameLst>
                                          <p:attrName>style.visibility</p:attrName>
                                        </p:attrNameLst>
                                      </p:cBhvr>
                                      <p:to>
                                        <p:strVal val="visible"/>
                                      </p:to>
                                    </p:set>
                                    <p:animEffect filter="fade" transition="in">
                                      <p:cBhvr additive="repl">
                                        <p:cTn id="111" dur="500"/>
                                        <p:tgtEl>
                                          <p:spTgt spid="182"/>
                                        </p:tgtEl>
                                      </p:cBhvr>
                                    </p:animEffect>
                                  </p:childTnLst>
                                </p:cTn>
                              </p:par>
                            </p:childTnLst>
                          </p:cTn>
                        </p:par>
                        <p:par>
                          <p:cTn id="112" fill="hold">
                            <p:stCondLst>
                              <p:cond delay="500"/>
                            </p:stCondLst>
                            <p:childTnLst>
                              <p:par>
                                <p:cTn id="113" nodeType="afterEffect" fill="hold" presetClass="entr" presetID="10">
                                  <p:stCondLst>
                                    <p:cond delay="0"/>
                                  </p:stCondLst>
                                  <p:childTnLst>
                                    <p:set>
                                      <p:cBhvr>
                                        <p:cTn id="114" dur="1" fill="hold">
                                          <p:stCondLst>
                                            <p:cond delay="0"/>
                                          </p:stCondLst>
                                        </p:cTn>
                                        <p:tgtEl>
                                          <p:spTgt spid="183"/>
                                        </p:tgtEl>
                                        <p:attrNameLst>
                                          <p:attrName>style.visibility</p:attrName>
                                        </p:attrNameLst>
                                      </p:cBhvr>
                                      <p:to>
                                        <p:strVal val="visible"/>
                                      </p:to>
                                    </p:set>
                                    <p:animEffect filter="fade" transition="in">
                                      <p:cBhvr additive="repl">
                                        <p:cTn id="115" dur="5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8" name="Group 4"/>
          <p:cNvGrpSpPr/>
          <p:nvPr/>
        </p:nvGrpSpPr>
        <p:grpSpPr>
          <a:xfrm>
            <a:off x="498960" y="141840"/>
            <a:ext cx="9151200" cy="1132560"/>
            <a:chOff x="498960" y="141840"/>
            <a:chExt cx="9151200" cy="1132560"/>
          </a:xfrm>
        </p:grpSpPr>
        <p:sp>
          <p:nvSpPr>
            <p:cNvPr id="99" name="TextBox 8"/>
            <p:cNvSpPr/>
            <p:nvPr/>
          </p:nvSpPr>
          <p:spPr>
            <a:xfrm>
              <a:off x="1819440" y="413640"/>
              <a:ext cx="78307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600" spc="-1" strike="noStrike">
                  <a:solidFill>
                    <a:srgbClr val="000000"/>
                  </a:solidFill>
                  <a:latin typeface="Arial"/>
                  <a:ea typeface="DejaVu Sans"/>
                </a:rPr>
                <a:t>Objections Offered By Skeptics</a:t>
              </a:r>
              <a:endParaRPr b="0" lang="en-US" sz="3600" spc="-1" strike="noStrike">
                <a:latin typeface="Arial"/>
              </a:endParaRPr>
            </a:p>
          </p:txBody>
        </p:sp>
        <p:pic>
          <p:nvPicPr>
            <p:cNvPr id="100" name="Picture 13" descr=""/>
            <p:cNvPicPr/>
            <p:nvPr/>
          </p:nvPicPr>
          <p:blipFill>
            <a:blip r:embed="rId1"/>
            <a:stretch/>
          </p:blipFill>
          <p:spPr>
            <a:xfrm>
              <a:off x="498960" y="141840"/>
              <a:ext cx="1510560" cy="1132560"/>
            </a:xfrm>
            <a:prstGeom prst="rect">
              <a:avLst/>
            </a:prstGeom>
            <a:ln w="0">
              <a:noFill/>
            </a:ln>
          </p:spPr>
        </p:pic>
      </p:grpSp>
      <p:grpSp>
        <p:nvGrpSpPr>
          <p:cNvPr id="101" name="Group 9"/>
          <p:cNvGrpSpPr/>
          <p:nvPr/>
        </p:nvGrpSpPr>
        <p:grpSpPr>
          <a:xfrm>
            <a:off x="610200" y="1958400"/>
            <a:ext cx="9334440" cy="665280"/>
            <a:chOff x="610200" y="1958400"/>
            <a:chExt cx="9334440" cy="665280"/>
          </a:xfrm>
        </p:grpSpPr>
        <p:sp>
          <p:nvSpPr>
            <p:cNvPr id="102" name="Rectangle 14"/>
            <p:cNvSpPr/>
            <p:nvPr/>
          </p:nvSpPr>
          <p:spPr>
            <a:xfrm>
              <a:off x="1498320" y="2125800"/>
              <a:ext cx="8446320" cy="445320"/>
            </a:xfrm>
            <a:prstGeom prst="rect">
              <a:avLst/>
            </a:prstGeom>
            <a:noFill/>
            <a:ln w="0">
              <a:noFill/>
            </a:ln>
          </p:spPr>
          <p:style>
            <a:lnRef idx="0"/>
            <a:fillRef idx="0"/>
            <a:effectRef idx="0"/>
            <a:fontRef idx="minor"/>
          </p:style>
          <p:txBody>
            <a:bodyPr lIns="90000" rIns="90000" tIns="45000" bIns="45000" anchor="t">
              <a:spAutoFit/>
            </a:bodyPr>
            <a:p>
              <a:pPr>
                <a:lnSpc>
                  <a:spcPts val="2801"/>
                </a:lnSpc>
                <a:buNone/>
              </a:pPr>
              <a:r>
                <a:rPr b="0" lang="en-US" sz="2800" spc="-1" strike="noStrike">
                  <a:solidFill>
                    <a:srgbClr val="000000"/>
                  </a:solidFill>
                  <a:latin typeface="Arial"/>
                  <a:ea typeface="DejaVu Sans"/>
                </a:rPr>
                <a:t>The Gospels Were Written by Christians</a:t>
              </a:r>
              <a:endParaRPr b="0" lang="en-US" sz="2800" spc="-1" strike="noStrike">
                <a:latin typeface="Arial"/>
              </a:endParaRPr>
            </a:p>
          </p:txBody>
        </p:sp>
        <p:pic>
          <p:nvPicPr>
            <p:cNvPr id="103" name="Picture 14" descr=""/>
            <p:cNvPicPr/>
            <p:nvPr/>
          </p:nvPicPr>
          <p:blipFill>
            <a:blip r:embed="rId2"/>
            <a:stretch/>
          </p:blipFill>
          <p:spPr>
            <a:xfrm>
              <a:off x="610200" y="1958400"/>
              <a:ext cx="887400" cy="665280"/>
            </a:xfrm>
            <a:prstGeom prst="rect">
              <a:avLst/>
            </a:prstGeom>
            <a:ln w="0">
              <a:noFill/>
            </a:ln>
          </p:spPr>
        </p:pic>
      </p:grpSp>
      <p:grpSp>
        <p:nvGrpSpPr>
          <p:cNvPr id="104" name="Group 10"/>
          <p:cNvGrpSpPr/>
          <p:nvPr/>
        </p:nvGrpSpPr>
        <p:grpSpPr>
          <a:xfrm>
            <a:off x="610200" y="2907360"/>
            <a:ext cx="9333360" cy="801000"/>
            <a:chOff x="610200" y="2907360"/>
            <a:chExt cx="9333360" cy="801000"/>
          </a:xfrm>
        </p:grpSpPr>
        <p:sp>
          <p:nvSpPr>
            <p:cNvPr id="105" name="Rectangle 15"/>
            <p:cNvSpPr/>
            <p:nvPr/>
          </p:nvSpPr>
          <p:spPr>
            <a:xfrm>
              <a:off x="1497240" y="2907360"/>
              <a:ext cx="8446320" cy="801000"/>
            </a:xfrm>
            <a:prstGeom prst="rect">
              <a:avLst/>
            </a:prstGeom>
            <a:noFill/>
            <a:ln w="0">
              <a:noFill/>
            </a:ln>
          </p:spPr>
          <p:style>
            <a:lnRef idx="0"/>
            <a:fillRef idx="0"/>
            <a:effectRef idx="0"/>
            <a:fontRef idx="minor"/>
          </p:style>
          <p:txBody>
            <a:bodyPr lIns="90000" rIns="90000" tIns="45000" bIns="45000" anchor="t">
              <a:spAutoFit/>
            </a:bodyPr>
            <a:p>
              <a:pPr>
                <a:lnSpc>
                  <a:spcPts val="2801"/>
                </a:lnSpc>
                <a:buNone/>
              </a:pPr>
              <a:r>
                <a:rPr b="0" lang="en-US" sz="2800" spc="-1" strike="noStrike">
                  <a:solidFill>
                    <a:srgbClr val="000000"/>
                  </a:solidFill>
                  <a:latin typeface="Arial"/>
                  <a:ea typeface="DejaVu Sans"/>
                </a:rPr>
                <a:t>The Death Narratives of The Apostles Were Written by Christians</a:t>
              </a:r>
              <a:endParaRPr b="0" lang="en-US" sz="2800" spc="-1" strike="noStrike">
                <a:latin typeface="Arial"/>
              </a:endParaRPr>
            </a:p>
          </p:txBody>
        </p:sp>
        <p:pic>
          <p:nvPicPr>
            <p:cNvPr id="106" name="Picture 15" descr=""/>
            <p:cNvPicPr/>
            <p:nvPr/>
          </p:nvPicPr>
          <p:blipFill>
            <a:blip r:embed="rId3"/>
            <a:stretch/>
          </p:blipFill>
          <p:spPr>
            <a:xfrm>
              <a:off x="610200" y="2976120"/>
              <a:ext cx="887400" cy="665280"/>
            </a:xfrm>
            <a:prstGeom prst="rect">
              <a:avLst/>
            </a:prstGeom>
            <a:ln w="0">
              <a:noFill/>
            </a:ln>
          </p:spPr>
        </p:pic>
      </p:grpSp>
    </p:spTree>
  </p:cSld>
  <mc:AlternateContent>
    <mc:Choice Requires="p14">
      <p:transition spd="med" p14:dur="700">
        <p:fade/>
      </p:transition>
    </mc:Choice>
    <mc:Fallback>
      <p:transition spd="med">
        <p:fade/>
      </p:transition>
    </mc:Fallback>
  </mc:AlternateContent>
  <p:timing>
    <p:tnLst>
      <p:par>
        <p:cTn id="12" dur="indefinite" restart="never" nodeType="tmRoot">
          <p:childTnLst>
            <p:seq>
              <p:cTn id="13" dur="indefinite" nodeType="mainSeq">
                <p:childTnLst>
                  <p:par>
                    <p:cTn id="14" fill="hold">
                      <p:stCondLst>
                        <p:cond delay="0"/>
                      </p:stCondLst>
                      <p:childTnLst>
                        <p:par>
                          <p:cTn id="15" fill="hold">
                            <p:stCondLst>
                              <p:cond delay="0"/>
                            </p:stCondLst>
                            <p:childTnLst>
                              <p:par>
                                <p:cTn id="16" nodeType="afterEffect" fill="hold" presetClass="entr" presetID="10">
                                  <p:stCondLst>
                                    <p:cond delay="0"/>
                                  </p:stCondLst>
                                  <p:childTnLst>
                                    <p:set>
                                      <p:cBhvr>
                                        <p:cTn id="17" dur="1" fill="hold">
                                          <p:stCondLst>
                                            <p:cond delay="0"/>
                                          </p:stCondLst>
                                        </p:cTn>
                                        <p:tgtEl>
                                          <p:spTgt spid="101"/>
                                        </p:tgtEl>
                                        <p:attrNameLst>
                                          <p:attrName>style.visibility</p:attrName>
                                        </p:attrNameLst>
                                      </p:cBhvr>
                                      <p:to>
                                        <p:strVal val="visible"/>
                                      </p:to>
                                    </p:set>
                                    <p:animEffect filter="fade" transition="in">
                                      <p:cBhvr additive="repl">
                                        <p:cTn id="18" dur="500"/>
                                        <p:tgtEl>
                                          <p:spTgt spid="101"/>
                                        </p:tgtEl>
                                      </p:cBhvr>
                                    </p:animEffect>
                                  </p:childTnLst>
                                </p:cTn>
                              </p:par>
                            </p:childTnLst>
                          </p:cTn>
                        </p:par>
                        <p:par>
                          <p:cTn id="19" fill="hold">
                            <p:stCondLst>
                              <p:cond delay="500"/>
                            </p:stCondLst>
                            <p:childTnLst>
                              <p:par>
                                <p:cTn id="20" nodeType="afterEffect" fill="hold" presetClass="entr" presetID="10">
                                  <p:stCondLst>
                                    <p:cond delay="0"/>
                                  </p:stCondLst>
                                  <p:childTnLst>
                                    <p:set>
                                      <p:cBhvr>
                                        <p:cTn id="21" dur="1" fill="hold">
                                          <p:stCondLst>
                                            <p:cond delay="0"/>
                                          </p:stCondLst>
                                        </p:cTn>
                                        <p:tgtEl>
                                          <p:spTgt spid="104"/>
                                        </p:tgtEl>
                                        <p:attrNameLst>
                                          <p:attrName>style.visibility</p:attrName>
                                        </p:attrNameLst>
                                      </p:cBhvr>
                                      <p:to>
                                        <p:strVal val="visible"/>
                                      </p:to>
                                    </p:set>
                                    <p:animEffect filter="fade" transition="in">
                                      <p:cBhvr additive="repl">
                                        <p:cTn id="22" dur="5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87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Were Christian claims based on the bias of a religious expectation?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 lie about Jesus’ resurrection might fool those who weren’t there, but not people who were there and knew better</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That’s why we looked into the early timing of the gospels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Bias Comparison</a:t>
            </a:r>
            <a:endParaRPr b="0" lang="en-US" sz="4400" spc="-1" strike="noStrike">
              <a:latin typeface="Arial"/>
            </a:endParaRPr>
          </a:p>
        </p:txBody>
      </p:sp>
      <p:sp>
        <p:nvSpPr>
          <p:cNvPr id="110"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56000"/>
          </a:bodyPr>
          <a:p>
            <a:pPr marL="432000" indent="-324000">
              <a:lnSpc>
                <a:spcPct val="100000"/>
              </a:lnSpc>
              <a:spcBef>
                <a:spcPts val="1417"/>
              </a:spcBef>
              <a:buClr>
                <a:srgbClr val="000000"/>
              </a:buClr>
              <a:buSzPct val="45000"/>
              <a:buFont typeface="Wingdings" charset="2"/>
              <a:buChar char=""/>
            </a:pPr>
            <a:r>
              <a:rPr b="1" lang="en-US" sz="3200" spc="-1" strike="noStrike">
                <a:latin typeface="Arial"/>
              </a:rPr>
              <a:t>Bob</a:t>
            </a:r>
            <a:r>
              <a:rPr b="0" lang="en-US" sz="3200" spc="-1" strike="noStrike">
                <a:latin typeface="Arial"/>
              </a:rPr>
              <a:t> – Police would never rob a bank</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Sees one rob a bank</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Do we disqualify his testimony because of bias?</a:t>
            </a:r>
            <a:b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3200" spc="-1" strike="noStrike">
                <a:latin typeface="Arial"/>
              </a:rPr>
              <a:t>Jews</a:t>
            </a:r>
            <a:r>
              <a:rPr b="0" lang="en-US" sz="3200" spc="-1" strike="noStrike">
                <a:latin typeface="Arial"/>
              </a:rPr>
              <a:t> – Messiah a military savior</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See Messiah prove Himself as a spiritual savior</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Do we disqualify eyewitness accounts of Jesus </a:t>
            </a:r>
            <a:br/>
            <a:r>
              <a:rPr b="0" lang="en-US" sz="3200" spc="-1" strike="noStrike">
                <a:latin typeface="Arial"/>
              </a:rPr>
              <a:t>because</a:t>
            </a:r>
            <a:br/>
            <a:r>
              <a:rPr b="0" lang="en-US" sz="3200" spc="-1" strike="noStrike">
                <a:latin typeface="Arial"/>
              </a:rPr>
              <a:t>of bias toward a military savior expectation,</a:t>
            </a:r>
            <a:br/>
            <a:r>
              <a:rPr b="0" lang="en-US" sz="3200" spc="-1" strike="noStrike">
                <a:latin typeface="Arial"/>
              </a:rPr>
              <a:t>and against the ‘suffering servant’ expectation?</a:t>
            </a:r>
            <a:endParaRPr b="0" lang="en-US" sz="3200" spc="-1" strike="noStrike">
              <a:latin typeface="Arial"/>
            </a:endParaRPr>
          </a:p>
        </p:txBody>
      </p:sp>
      <p:pic>
        <p:nvPicPr>
          <p:cNvPr id="111" name="" descr=""/>
          <p:cNvPicPr/>
          <p:nvPr/>
        </p:nvPicPr>
        <p:blipFill>
          <a:blip r:embed="rId1"/>
          <a:stretch/>
        </p:blipFill>
        <p:spPr>
          <a:xfrm>
            <a:off x="6262920" y="3429000"/>
            <a:ext cx="3794760" cy="2241000"/>
          </a:xfrm>
          <a:prstGeom prst="rect">
            <a:avLst/>
          </a:prstGeom>
          <a:ln w="0">
            <a:noFill/>
          </a:ln>
        </p:spPr>
      </p:pic>
      <p:pic>
        <p:nvPicPr>
          <p:cNvPr id="112" name="" descr=""/>
          <p:cNvPicPr/>
          <p:nvPr/>
        </p:nvPicPr>
        <p:blipFill>
          <a:blip r:embed="rId2"/>
          <a:stretch/>
        </p:blipFill>
        <p:spPr>
          <a:xfrm>
            <a:off x="7331040" y="716040"/>
            <a:ext cx="2040840" cy="17978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74160"/>
            <a:ext cx="9070560" cy="124920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But the New Testament is written by Christians</a:t>
            </a:r>
            <a:endParaRPr b="0" lang="en-US" sz="4400" spc="-1" strike="noStrike">
              <a:latin typeface="Arial"/>
            </a:endParaRPr>
          </a:p>
        </p:txBody>
      </p:sp>
      <p:sp>
        <p:nvSpPr>
          <p:cNvPr id="114" name="PlaceHolder 2"/>
          <p:cNvSpPr>
            <a:spLocks noGrp="1"/>
          </p:cNvSpPr>
          <p:nvPr>
            <p:ph/>
          </p:nvPr>
        </p:nvSpPr>
        <p:spPr>
          <a:xfrm>
            <a:off x="504000" y="1326600"/>
            <a:ext cx="9070560" cy="3287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Objection:</a:t>
            </a:r>
            <a:br/>
            <a:r>
              <a:rPr b="0" lang="en-US" sz="3200" spc="-1" strike="noStrike">
                <a:latin typeface="Arial"/>
              </a:rPr>
              <a:t>Therefore we cannot trust it.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More important question:</a:t>
            </a:r>
            <a:br/>
            <a:r>
              <a:rPr b="0" lang="en-US" sz="3200" spc="-1" strike="noStrike" u="sng">
                <a:uFillTx/>
                <a:latin typeface="Arial"/>
              </a:rPr>
              <a:t>Why</a:t>
            </a:r>
            <a:r>
              <a:rPr b="0" lang="en-US" sz="3200" spc="-1" strike="noStrike">
                <a:latin typeface="Arial"/>
              </a:rPr>
              <a:t> were they converted?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Let’s follow that line of reasoning</a:t>
            </a:r>
            <a:endParaRPr b="0" lang="en-US" sz="4400" spc="-1" strike="noStrike">
              <a:latin typeface="Arial"/>
            </a:endParaRPr>
          </a:p>
        </p:txBody>
      </p:sp>
      <p:sp>
        <p:nvSpPr>
          <p:cNvPr id="116"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71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Does that mean you won’t read an atheist book because they are biased toward atheism?</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Most authors believe what they are writing.</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Most authors have an objective/goal for their book</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 doctor can still be objective toward a patient even though he might have strong feelings toward a patient.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In fact, he might be more diligent with the diagnosing and treatment.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0" y="226080"/>
            <a:ext cx="9070560" cy="9453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Did They Benefit Personally?</a:t>
            </a:r>
            <a:endParaRPr b="0" lang="en-US" sz="4400" spc="-1" strike="noStrike">
              <a:latin typeface="Arial"/>
            </a:endParaRPr>
          </a:p>
        </p:txBody>
      </p:sp>
      <p:sp>
        <p:nvSpPr>
          <p:cNvPr id="118" name="PlaceHolder 2"/>
          <p:cNvSpPr>
            <a:spLocks noGrp="1"/>
          </p:cNvSpPr>
          <p:nvPr>
            <p:ph/>
          </p:nvPr>
        </p:nvSpPr>
        <p:spPr>
          <a:xfrm>
            <a:off x="504000" y="1326600"/>
            <a:ext cx="9070560" cy="3287160"/>
          </a:xfrm>
          <a:prstGeom prst="rect">
            <a:avLst/>
          </a:prstGeom>
          <a:noFill/>
          <a:ln w="0">
            <a:noFill/>
          </a:ln>
        </p:spPr>
        <p:txBody>
          <a:bodyPr lIns="0" rIns="0" tIns="0" bIns="0" anchor="t">
            <a:normAutofit fontScale="52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Why would the Jews who converted to Christianity risk persecution, death , and perhaps eternal damnation to start something that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1.)wasn't true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2.)elevated non-Jews into the exclusive relationship they claimed to have with the Creator of the Universe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Unless the resurrection actually happened, why would they, almost immediately, stop observing the Sabbath, the Law of Moses, temple worship, and other Old Testament teachings?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Jews couldn’t get any more special than being “God’s chosen people”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These New Testament writers decided to change over 2000 years of behavior that their ancestors had. Why?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332</TotalTime>
  <Application>LibreOffice/7.3.1.3$Windows_X86_64 LibreOffice_project/a69ca51ded25f3eefd52d7bf9a5fad8c90b87951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2022-06-09T17:46:20Z</dcterms:modified>
  <cp:revision>110</cp:revision>
  <dc:subject/>
  <dc:title/>
</cp:coreProperties>
</file>

<file path=docProps/custom.xml><?xml version="1.0" encoding="utf-8"?>
<Properties xmlns="http://schemas.openxmlformats.org/officeDocument/2006/custom-properties" xmlns:vt="http://schemas.openxmlformats.org/officeDocument/2006/docPropsVTypes"/>
</file>